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48.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1" r:id="rId2"/>
    <p:sldId id="258" r:id="rId3"/>
    <p:sldId id="273" r:id="rId4"/>
    <p:sldId id="259" r:id="rId5"/>
    <p:sldId id="261" r:id="rId6"/>
    <p:sldId id="295" r:id="rId7"/>
    <p:sldId id="260" r:id="rId8"/>
    <p:sldId id="262" r:id="rId9"/>
    <p:sldId id="270" r:id="rId10"/>
    <p:sldId id="263" r:id="rId11"/>
    <p:sldId id="272" r:id="rId12"/>
    <p:sldId id="264" r:id="rId13"/>
    <p:sldId id="269" r:id="rId14"/>
    <p:sldId id="268" r:id="rId15"/>
    <p:sldId id="267" r:id="rId16"/>
    <p:sldId id="266" r:id="rId17"/>
    <p:sldId id="265" r:id="rId18"/>
    <p:sldId id="275" r:id="rId19"/>
    <p:sldId id="276" r:id="rId20"/>
    <p:sldId id="280" r:id="rId21"/>
    <p:sldId id="278" r:id="rId22"/>
    <p:sldId id="277" r:id="rId23"/>
    <p:sldId id="279" r:id="rId24"/>
    <p:sldId id="284" r:id="rId25"/>
    <p:sldId id="283" r:id="rId26"/>
    <p:sldId id="282" r:id="rId27"/>
    <p:sldId id="281" r:id="rId28"/>
    <p:sldId id="294" r:id="rId29"/>
    <p:sldId id="289" r:id="rId30"/>
    <p:sldId id="288" r:id="rId31"/>
    <p:sldId id="287" r:id="rId32"/>
    <p:sldId id="286" r:id="rId33"/>
    <p:sldId id="292" r:id="rId34"/>
    <p:sldId id="293"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00"/>
    <a:srgbClr val="33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8" d="100"/>
          <a:sy n="98" d="100"/>
        </p:scale>
        <p:origin x="252"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1C01EB-3760-4921-A0E6-90D62336190A}" type="datetimeFigureOut">
              <a:rPr lang="en-US" smtClean="0"/>
              <a:t>3/25/2025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0A6EFD-AEBE-4F7C-B400-44963F01B883}" type="slidenum">
              <a:rPr lang="en-US" smtClean="0"/>
              <a:t>‹#›</a:t>
            </a:fld>
            <a:endParaRPr lang="en-US"/>
          </a:p>
        </p:txBody>
      </p:sp>
    </p:spTree>
    <p:extLst>
      <p:ext uri="{BB962C8B-B14F-4D97-AF65-F5344CB8AC3E}">
        <p14:creationId xmlns:p14="http://schemas.microsoft.com/office/powerpoint/2010/main" val="7674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6EFD-AEBE-4F7C-B400-44963F01B883}" type="slidenum">
              <a:rPr lang="en-US" smtClean="0"/>
              <a:t>4</a:t>
            </a:fld>
            <a:endParaRPr lang="en-US"/>
          </a:p>
        </p:txBody>
      </p:sp>
    </p:spTree>
    <p:extLst>
      <p:ext uri="{BB962C8B-B14F-4D97-AF65-F5344CB8AC3E}">
        <p14:creationId xmlns:p14="http://schemas.microsoft.com/office/powerpoint/2010/main" val="325564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6EFD-AEBE-4F7C-B400-44963F01B883}" type="slidenum">
              <a:rPr lang="en-US" smtClean="0"/>
              <a:t>7</a:t>
            </a:fld>
            <a:endParaRPr lang="en-US"/>
          </a:p>
        </p:txBody>
      </p:sp>
    </p:spTree>
    <p:extLst>
      <p:ext uri="{BB962C8B-B14F-4D97-AF65-F5344CB8AC3E}">
        <p14:creationId xmlns:p14="http://schemas.microsoft.com/office/powerpoint/2010/main" val="262791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6EFD-AEBE-4F7C-B400-44963F01B883}" type="slidenum">
              <a:rPr lang="en-US" smtClean="0"/>
              <a:t>24</a:t>
            </a:fld>
            <a:endParaRPr lang="en-US"/>
          </a:p>
        </p:txBody>
      </p:sp>
    </p:spTree>
    <p:extLst>
      <p:ext uri="{BB962C8B-B14F-4D97-AF65-F5344CB8AC3E}">
        <p14:creationId xmlns:p14="http://schemas.microsoft.com/office/powerpoint/2010/main" val="419397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6EFD-AEBE-4F7C-B400-44963F01B883}" type="slidenum">
              <a:rPr lang="en-US" smtClean="0"/>
              <a:t>29</a:t>
            </a:fld>
            <a:endParaRPr lang="en-US"/>
          </a:p>
        </p:txBody>
      </p:sp>
    </p:spTree>
    <p:extLst>
      <p:ext uri="{BB962C8B-B14F-4D97-AF65-F5344CB8AC3E}">
        <p14:creationId xmlns:p14="http://schemas.microsoft.com/office/powerpoint/2010/main" val="426575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6EFD-AEBE-4F7C-B400-44963F01B883}" type="slidenum">
              <a:rPr lang="en-US" smtClean="0"/>
              <a:t>32</a:t>
            </a:fld>
            <a:endParaRPr lang="en-US"/>
          </a:p>
        </p:txBody>
      </p:sp>
    </p:spTree>
    <p:extLst>
      <p:ext uri="{BB962C8B-B14F-4D97-AF65-F5344CB8AC3E}">
        <p14:creationId xmlns:p14="http://schemas.microsoft.com/office/powerpoint/2010/main" val="360844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A6EFD-AEBE-4F7C-B400-44963F01B883}" type="slidenum">
              <a:rPr lang="en-US" smtClean="0"/>
              <a:t>33</a:t>
            </a:fld>
            <a:endParaRPr lang="en-US"/>
          </a:p>
        </p:txBody>
      </p:sp>
    </p:spTree>
    <p:extLst>
      <p:ext uri="{BB962C8B-B14F-4D97-AF65-F5344CB8AC3E}">
        <p14:creationId xmlns:p14="http://schemas.microsoft.com/office/powerpoint/2010/main" val="103351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8913-1BC6-F3E2-E25F-16925157AD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9A1B6F-5A2D-8963-67FA-802B0290A5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CBD923-785C-C9F7-7843-B74EAB2B6F04}"/>
              </a:ext>
            </a:extLst>
          </p:cNvPr>
          <p:cNvSpPr>
            <a:spLocks noGrp="1"/>
          </p:cNvSpPr>
          <p:nvPr>
            <p:ph type="dt" sz="half" idx="10"/>
          </p:nvPr>
        </p:nvSpPr>
        <p:spPr/>
        <p:txBody>
          <a:bodyPr/>
          <a:lstStyle/>
          <a:p>
            <a:fld id="{7A41075F-4C12-4EF8-BA2A-307D343E5C21}" type="datetimeFigureOut">
              <a:rPr lang="en-US" smtClean="0"/>
              <a:t>3/25/2025</a:t>
            </a:fld>
            <a:endParaRPr lang="en-US"/>
          </a:p>
        </p:txBody>
      </p:sp>
      <p:sp>
        <p:nvSpPr>
          <p:cNvPr id="5" name="Footer Placeholder 4">
            <a:extLst>
              <a:ext uri="{FF2B5EF4-FFF2-40B4-BE49-F238E27FC236}">
                <a16:creationId xmlns:a16="http://schemas.microsoft.com/office/drawing/2014/main" id="{8FA22C13-93C6-5C69-A585-7B3552398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CA4D1-2005-398B-D54D-5D5E957E623A}"/>
              </a:ext>
            </a:extLst>
          </p:cNvPr>
          <p:cNvSpPr>
            <a:spLocks noGrp="1"/>
          </p:cNvSpPr>
          <p:nvPr>
            <p:ph type="sldNum" sz="quarter" idx="12"/>
          </p:nvPr>
        </p:nvSpPr>
        <p:spPr/>
        <p:txBody>
          <a:bodyPr/>
          <a:lstStyle/>
          <a:p>
            <a:fld id="{A9F61209-9187-4C9F-96E7-DF67263864AF}" type="slidenum">
              <a:rPr lang="en-US" smtClean="0"/>
              <a:t>‹#›</a:t>
            </a:fld>
            <a:endParaRPr lang="en-US"/>
          </a:p>
        </p:txBody>
      </p:sp>
    </p:spTree>
    <p:extLst>
      <p:ext uri="{BB962C8B-B14F-4D97-AF65-F5344CB8AC3E}">
        <p14:creationId xmlns:p14="http://schemas.microsoft.com/office/powerpoint/2010/main" val="229960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4A58-61A2-1F52-2643-D4DEE476B8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9D8F95-2A2E-8CF6-4259-8C04976259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91B6A-32A5-3FB8-78C8-392EEF982FC9}"/>
              </a:ext>
            </a:extLst>
          </p:cNvPr>
          <p:cNvSpPr>
            <a:spLocks noGrp="1"/>
          </p:cNvSpPr>
          <p:nvPr>
            <p:ph type="dt" sz="half" idx="10"/>
          </p:nvPr>
        </p:nvSpPr>
        <p:spPr/>
        <p:txBody>
          <a:bodyPr/>
          <a:lstStyle/>
          <a:p>
            <a:fld id="{7A41075F-4C12-4EF8-BA2A-307D343E5C21}" type="datetimeFigureOut">
              <a:rPr lang="en-US" smtClean="0"/>
              <a:t>3/25/2025</a:t>
            </a:fld>
            <a:endParaRPr lang="en-US"/>
          </a:p>
        </p:txBody>
      </p:sp>
      <p:sp>
        <p:nvSpPr>
          <p:cNvPr id="5" name="Footer Placeholder 4">
            <a:extLst>
              <a:ext uri="{FF2B5EF4-FFF2-40B4-BE49-F238E27FC236}">
                <a16:creationId xmlns:a16="http://schemas.microsoft.com/office/drawing/2014/main" id="{799F66BD-0E0D-1CD7-51F5-EE241B68B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80A9D-D62C-F8DF-6279-0EC04EC7894C}"/>
              </a:ext>
            </a:extLst>
          </p:cNvPr>
          <p:cNvSpPr>
            <a:spLocks noGrp="1"/>
          </p:cNvSpPr>
          <p:nvPr>
            <p:ph type="sldNum" sz="quarter" idx="12"/>
          </p:nvPr>
        </p:nvSpPr>
        <p:spPr/>
        <p:txBody>
          <a:bodyPr/>
          <a:lstStyle/>
          <a:p>
            <a:fld id="{A9F61209-9187-4C9F-96E7-DF67263864AF}" type="slidenum">
              <a:rPr lang="en-US" smtClean="0"/>
              <a:t>‹#›</a:t>
            </a:fld>
            <a:endParaRPr lang="en-US"/>
          </a:p>
        </p:txBody>
      </p:sp>
    </p:spTree>
    <p:extLst>
      <p:ext uri="{BB962C8B-B14F-4D97-AF65-F5344CB8AC3E}">
        <p14:creationId xmlns:p14="http://schemas.microsoft.com/office/powerpoint/2010/main" val="8815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565B24-050F-B8CD-1114-E44C35420E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49D2B4-12A4-6F27-C3A9-1FA5351F48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68031-9EBB-F1EF-D70B-C44EB69E4890}"/>
              </a:ext>
            </a:extLst>
          </p:cNvPr>
          <p:cNvSpPr>
            <a:spLocks noGrp="1"/>
          </p:cNvSpPr>
          <p:nvPr>
            <p:ph type="dt" sz="half" idx="10"/>
          </p:nvPr>
        </p:nvSpPr>
        <p:spPr/>
        <p:txBody>
          <a:bodyPr/>
          <a:lstStyle/>
          <a:p>
            <a:fld id="{7A41075F-4C12-4EF8-BA2A-307D343E5C21}" type="datetimeFigureOut">
              <a:rPr lang="en-US" smtClean="0"/>
              <a:t>3/25/2025</a:t>
            </a:fld>
            <a:endParaRPr lang="en-US"/>
          </a:p>
        </p:txBody>
      </p:sp>
      <p:sp>
        <p:nvSpPr>
          <p:cNvPr id="5" name="Footer Placeholder 4">
            <a:extLst>
              <a:ext uri="{FF2B5EF4-FFF2-40B4-BE49-F238E27FC236}">
                <a16:creationId xmlns:a16="http://schemas.microsoft.com/office/drawing/2014/main" id="{A0F33C95-4DFA-C1D3-DA47-45FD5A3F4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9FBD0-2E4A-3217-0836-DEEC4D8D096B}"/>
              </a:ext>
            </a:extLst>
          </p:cNvPr>
          <p:cNvSpPr>
            <a:spLocks noGrp="1"/>
          </p:cNvSpPr>
          <p:nvPr>
            <p:ph type="sldNum" sz="quarter" idx="12"/>
          </p:nvPr>
        </p:nvSpPr>
        <p:spPr/>
        <p:txBody>
          <a:bodyPr/>
          <a:lstStyle/>
          <a:p>
            <a:fld id="{A9F61209-9187-4C9F-96E7-DF67263864AF}" type="slidenum">
              <a:rPr lang="en-US" smtClean="0"/>
              <a:t>‹#›</a:t>
            </a:fld>
            <a:endParaRPr lang="en-US"/>
          </a:p>
        </p:txBody>
      </p:sp>
    </p:spTree>
    <p:extLst>
      <p:ext uri="{BB962C8B-B14F-4D97-AF65-F5344CB8AC3E}">
        <p14:creationId xmlns:p14="http://schemas.microsoft.com/office/powerpoint/2010/main" val="236190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20F3-2944-033B-09D8-CF98CA3C3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1C672A-3B18-2038-9AAF-D100FD3DA4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35FBA-4C70-E902-90A6-315646EDA7BB}"/>
              </a:ext>
            </a:extLst>
          </p:cNvPr>
          <p:cNvSpPr>
            <a:spLocks noGrp="1"/>
          </p:cNvSpPr>
          <p:nvPr>
            <p:ph type="dt" sz="half" idx="10"/>
          </p:nvPr>
        </p:nvSpPr>
        <p:spPr/>
        <p:txBody>
          <a:bodyPr/>
          <a:lstStyle/>
          <a:p>
            <a:fld id="{7A41075F-4C12-4EF8-BA2A-307D343E5C21}" type="datetimeFigureOut">
              <a:rPr lang="en-US" smtClean="0"/>
              <a:t>3/25/2025</a:t>
            </a:fld>
            <a:endParaRPr lang="en-US"/>
          </a:p>
        </p:txBody>
      </p:sp>
      <p:sp>
        <p:nvSpPr>
          <p:cNvPr id="5" name="Footer Placeholder 4">
            <a:extLst>
              <a:ext uri="{FF2B5EF4-FFF2-40B4-BE49-F238E27FC236}">
                <a16:creationId xmlns:a16="http://schemas.microsoft.com/office/drawing/2014/main" id="{FDE83C41-6302-5E73-FF86-A0C257E09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DF19A-8A62-FA69-985F-2CEAFECD1819}"/>
              </a:ext>
            </a:extLst>
          </p:cNvPr>
          <p:cNvSpPr>
            <a:spLocks noGrp="1"/>
          </p:cNvSpPr>
          <p:nvPr>
            <p:ph type="sldNum" sz="quarter" idx="12"/>
          </p:nvPr>
        </p:nvSpPr>
        <p:spPr/>
        <p:txBody>
          <a:bodyPr/>
          <a:lstStyle/>
          <a:p>
            <a:fld id="{A9F61209-9187-4C9F-96E7-DF67263864AF}" type="slidenum">
              <a:rPr lang="en-US" smtClean="0"/>
              <a:t>‹#›</a:t>
            </a:fld>
            <a:endParaRPr lang="en-US"/>
          </a:p>
        </p:txBody>
      </p:sp>
    </p:spTree>
    <p:extLst>
      <p:ext uri="{BB962C8B-B14F-4D97-AF65-F5344CB8AC3E}">
        <p14:creationId xmlns:p14="http://schemas.microsoft.com/office/powerpoint/2010/main" val="206538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4280-AED6-02D8-DC01-89ACA0E45F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6DC20B-B166-70FE-CCFA-D2C9AB5740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4D0689-9E71-2181-94F9-1423A9B7DEBB}"/>
              </a:ext>
            </a:extLst>
          </p:cNvPr>
          <p:cNvSpPr>
            <a:spLocks noGrp="1"/>
          </p:cNvSpPr>
          <p:nvPr>
            <p:ph type="dt" sz="half" idx="10"/>
          </p:nvPr>
        </p:nvSpPr>
        <p:spPr/>
        <p:txBody>
          <a:bodyPr/>
          <a:lstStyle/>
          <a:p>
            <a:fld id="{7A41075F-4C12-4EF8-BA2A-307D343E5C21}" type="datetimeFigureOut">
              <a:rPr lang="en-US" smtClean="0"/>
              <a:t>3/25/2025</a:t>
            </a:fld>
            <a:endParaRPr lang="en-US"/>
          </a:p>
        </p:txBody>
      </p:sp>
      <p:sp>
        <p:nvSpPr>
          <p:cNvPr id="5" name="Footer Placeholder 4">
            <a:extLst>
              <a:ext uri="{FF2B5EF4-FFF2-40B4-BE49-F238E27FC236}">
                <a16:creationId xmlns:a16="http://schemas.microsoft.com/office/drawing/2014/main" id="{74AF1102-6470-CB58-BE61-AA086150C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8D24E-E665-0047-56A9-64EC1280A7B3}"/>
              </a:ext>
            </a:extLst>
          </p:cNvPr>
          <p:cNvSpPr>
            <a:spLocks noGrp="1"/>
          </p:cNvSpPr>
          <p:nvPr>
            <p:ph type="sldNum" sz="quarter" idx="12"/>
          </p:nvPr>
        </p:nvSpPr>
        <p:spPr/>
        <p:txBody>
          <a:bodyPr/>
          <a:lstStyle/>
          <a:p>
            <a:fld id="{A9F61209-9187-4C9F-96E7-DF67263864AF}" type="slidenum">
              <a:rPr lang="en-US" smtClean="0"/>
              <a:t>‹#›</a:t>
            </a:fld>
            <a:endParaRPr lang="en-US"/>
          </a:p>
        </p:txBody>
      </p:sp>
    </p:spTree>
    <p:extLst>
      <p:ext uri="{BB962C8B-B14F-4D97-AF65-F5344CB8AC3E}">
        <p14:creationId xmlns:p14="http://schemas.microsoft.com/office/powerpoint/2010/main" val="120751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C4EF-369A-244A-F5A1-28A4180DD2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BDDF3-CA39-9EDE-289C-2B6461D7B4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E5D6F7-EE6C-847A-E1C9-E1D211DB06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6DEC50-E559-96A8-F465-D57DECB7E4DD}"/>
              </a:ext>
            </a:extLst>
          </p:cNvPr>
          <p:cNvSpPr>
            <a:spLocks noGrp="1"/>
          </p:cNvSpPr>
          <p:nvPr>
            <p:ph type="dt" sz="half" idx="10"/>
          </p:nvPr>
        </p:nvSpPr>
        <p:spPr/>
        <p:txBody>
          <a:bodyPr/>
          <a:lstStyle/>
          <a:p>
            <a:fld id="{7A41075F-4C12-4EF8-BA2A-307D343E5C21}" type="datetimeFigureOut">
              <a:rPr lang="en-US" smtClean="0"/>
              <a:t>3/25/2025</a:t>
            </a:fld>
            <a:endParaRPr lang="en-US"/>
          </a:p>
        </p:txBody>
      </p:sp>
      <p:sp>
        <p:nvSpPr>
          <p:cNvPr id="6" name="Footer Placeholder 5">
            <a:extLst>
              <a:ext uri="{FF2B5EF4-FFF2-40B4-BE49-F238E27FC236}">
                <a16:creationId xmlns:a16="http://schemas.microsoft.com/office/drawing/2014/main" id="{9DC92590-84F5-4A93-2C59-AD080B9A78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74433-422B-A978-4DFC-680284967A36}"/>
              </a:ext>
            </a:extLst>
          </p:cNvPr>
          <p:cNvSpPr>
            <a:spLocks noGrp="1"/>
          </p:cNvSpPr>
          <p:nvPr>
            <p:ph type="sldNum" sz="quarter" idx="12"/>
          </p:nvPr>
        </p:nvSpPr>
        <p:spPr/>
        <p:txBody>
          <a:bodyPr/>
          <a:lstStyle/>
          <a:p>
            <a:fld id="{A9F61209-9187-4C9F-96E7-DF67263864AF}" type="slidenum">
              <a:rPr lang="en-US" smtClean="0"/>
              <a:t>‹#›</a:t>
            </a:fld>
            <a:endParaRPr lang="en-US"/>
          </a:p>
        </p:txBody>
      </p:sp>
    </p:spTree>
    <p:extLst>
      <p:ext uri="{BB962C8B-B14F-4D97-AF65-F5344CB8AC3E}">
        <p14:creationId xmlns:p14="http://schemas.microsoft.com/office/powerpoint/2010/main" val="290968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53EB-EACD-36BE-01DE-3226E8D75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814BC1-6021-58E8-B7CC-A661839E93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E12E42-6FD8-FE9F-DD93-58FF5C15E6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9947F1-1897-F6B4-EAFE-B3A8697D30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5AEE07-6F33-FCB7-58D5-2D2895372C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248685-6CB9-AB63-8D6A-5A2743E6B570}"/>
              </a:ext>
            </a:extLst>
          </p:cNvPr>
          <p:cNvSpPr>
            <a:spLocks noGrp="1"/>
          </p:cNvSpPr>
          <p:nvPr>
            <p:ph type="dt" sz="half" idx="10"/>
          </p:nvPr>
        </p:nvSpPr>
        <p:spPr/>
        <p:txBody>
          <a:bodyPr/>
          <a:lstStyle/>
          <a:p>
            <a:fld id="{7A41075F-4C12-4EF8-BA2A-307D343E5C21}" type="datetimeFigureOut">
              <a:rPr lang="en-US" smtClean="0"/>
              <a:t>3/25/2025</a:t>
            </a:fld>
            <a:endParaRPr lang="en-US"/>
          </a:p>
        </p:txBody>
      </p:sp>
      <p:sp>
        <p:nvSpPr>
          <p:cNvPr id="8" name="Footer Placeholder 7">
            <a:extLst>
              <a:ext uri="{FF2B5EF4-FFF2-40B4-BE49-F238E27FC236}">
                <a16:creationId xmlns:a16="http://schemas.microsoft.com/office/drawing/2014/main" id="{90508B62-31D2-C5AA-FAE7-F314DEDDEC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92144C-863F-0AB6-8121-F8C0A0ECEA3B}"/>
              </a:ext>
            </a:extLst>
          </p:cNvPr>
          <p:cNvSpPr>
            <a:spLocks noGrp="1"/>
          </p:cNvSpPr>
          <p:nvPr>
            <p:ph type="sldNum" sz="quarter" idx="12"/>
          </p:nvPr>
        </p:nvSpPr>
        <p:spPr/>
        <p:txBody>
          <a:bodyPr/>
          <a:lstStyle/>
          <a:p>
            <a:fld id="{A9F61209-9187-4C9F-96E7-DF67263864AF}" type="slidenum">
              <a:rPr lang="en-US" smtClean="0"/>
              <a:t>‹#›</a:t>
            </a:fld>
            <a:endParaRPr lang="en-US"/>
          </a:p>
        </p:txBody>
      </p:sp>
    </p:spTree>
    <p:extLst>
      <p:ext uri="{BB962C8B-B14F-4D97-AF65-F5344CB8AC3E}">
        <p14:creationId xmlns:p14="http://schemas.microsoft.com/office/powerpoint/2010/main" val="30196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F952-BD82-CB88-A08B-52C199A597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89F18B-AD74-0CBF-7819-56095A1C9078}"/>
              </a:ext>
            </a:extLst>
          </p:cNvPr>
          <p:cNvSpPr>
            <a:spLocks noGrp="1"/>
          </p:cNvSpPr>
          <p:nvPr>
            <p:ph type="dt" sz="half" idx="10"/>
          </p:nvPr>
        </p:nvSpPr>
        <p:spPr/>
        <p:txBody>
          <a:bodyPr/>
          <a:lstStyle/>
          <a:p>
            <a:fld id="{7A41075F-4C12-4EF8-BA2A-307D343E5C21}" type="datetimeFigureOut">
              <a:rPr lang="en-US" smtClean="0"/>
              <a:t>3/25/2025</a:t>
            </a:fld>
            <a:endParaRPr lang="en-US"/>
          </a:p>
        </p:txBody>
      </p:sp>
      <p:sp>
        <p:nvSpPr>
          <p:cNvPr id="4" name="Footer Placeholder 3">
            <a:extLst>
              <a:ext uri="{FF2B5EF4-FFF2-40B4-BE49-F238E27FC236}">
                <a16:creationId xmlns:a16="http://schemas.microsoft.com/office/drawing/2014/main" id="{0FB3BA0B-115C-2F98-5DAC-850865AC0E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8EE230-1499-3167-7486-E8EDA19B2BFB}"/>
              </a:ext>
            </a:extLst>
          </p:cNvPr>
          <p:cNvSpPr>
            <a:spLocks noGrp="1"/>
          </p:cNvSpPr>
          <p:nvPr>
            <p:ph type="sldNum" sz="quarter" idx="12"/>
          </p:nvPr>
        </p:nvSpPr>
        <p:spPr/>
        <p:txBody>
          <a:bodyPr/>
          <a:lstStyle/>
          <a:p>
            <a:fld id="{A9F61209-9187-4C9F-96E7-DF67263864AF}" type="slidenum">
              <a:rPr lang="en-US" smtClean="0"/>
              <a:t>‹#›</a:t>
            </a:fld>
            <a:endParaRPr lang="en-US"/>
          </a:p>
        </p:txBody>
      </p:sp>
    </p:spTree>
    <p:extLst>
      <p:ext uri="{BB962C8B-B14F-4D97-AF65-F5344CB8AC3E}">
        <p14:creationId xmlns:p14="http://schemas.microsoft.com/office/powerpoint/2010/main" val="94268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D5DC3-02ED-7D94-6483-FD572D069422}"/>
              </a:ext>
            </a:extLst>
          </p:cNvPr>
          <p:cNvSpPr>
            <a:spLocks noGrp="1"/>
          </p:cNvSpPr>
          <p:nvPr>
            <p:ph type="dt" sz="half" idx="10"/>
          </p:nvPr>
        </p:nvSpPr>
        <p:spPr/>
        <p:txBody>
          <a:bodyPr/>
          <a:lstStyle/>
          <a:p>
            <a:fld id="{7A41075F-4C12-4EF8-BA2A-307D343E5C21}" type="datetimeFigureOut">
              <a:rPr lang="en-US" smtClean="0"/>
              <a:t>3/25/2025</a:t>
            </a:fld>
            <a:endParaRPr lang="en-US"/>
          </a:p>
        </p:txBody>
      </p:sp>
      <p:sp>
        <p:nvSpPr>
          <p:cNvPr id="3" name="Footer Placeholder 2">
            <a:extLst>
              <a:ext uri="{FF2B5EF4-FFF2-40B4-BE49-F238E27FC236}">
                <a16:creationId xmlns:a16="http://schemas.microsoft.com/office/drawing/2014/main" id="{7AB19625-669A-597E-656C-50472B371B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627B24-83DC-0736-286A-4926DD6693E4}"/>
              </a:ext>
            </a:extLst>
          </p:cNvPr>
          <p:cNvSpPr>
            <a:spLocks noGrp="1"/>
          </p:cNvSpPr>
          <p:nvPr>
            <p:ph type="sldNum" sz="quarter" idx="12"/>
          </p:nvPr>
        </p:nvSpPr>
        <p:spPr/>
        <p:txBody>
          <a:bodyPr/>
          <a:lstStyle/>
          <a:p>
            <a:fld id="{A9F61209-9187-4C9F-96E7-DF67263864AF}" type="slidenum">
              <a:rPr lang="en-US" smtClean="0"/>
              <a:t>‹#›</a:t>
            </a:fld>
            <a:endParaRPr lang="en-US"/>
          </a:p>
        </p:txBody>
      </p:sp>
    </p:spTree>
    <p:extLst>
      <p:ext uri="{BB962C8B-B14F-4D97-AF65-F5344CB8AC3E}">
        <p14:creationId xmlns:p14="http://schemas.microsoft.com/office/powerpoint/2010/main" val="327841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CCA4-CB10-1152-EC09-D18EB50E2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204C4F-31F1-EF15-CF36-2F437EE141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EABEB9-226D-BA40-8BDE-FA0A4E630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EA23F-4793-D505-001B-F9A6B1DB16FF}"/>
              </a:ext>
            </a:extLst>
          </p:cNvPr>
          <p:cNvSpPr>
            <a:spLocks noGrp="1"/>
          </p:cNvSpPr>
          <p:nvPr>
            <p:ph type="dt" sz="half" idx="10"/>
          </p:nvPr>
        </p:nvSpPr>
        <p:spPr/>
        <p:txBody>
          <a:bodyPr/>
          <a:lstStyle/>
          <a:p>
            <a:fld id="{7A41075F-4C12-4EF8-BA2A-307D343E5C21}" type="datetimeFigureOut">
              <a:rPr lang="en-US" smtClean="0"/>
              <a:t>3/25/2025</a:t>
            </a:fld>
            <a:endParaRPr lang="en-US"/>
          </a:p>
        </p:txBody>
      </p:sp>
      <p:sp>
        <p:nvSpPr>
          <p:cNvPr id="6" name="Footer Placeholder 5">
            <a:extLst>
              <a:ext uri="{FF2B5EF4-FFF2-40B4-BE49-F238E27FC236}">
                <a16:creationId xmlns:a16="http://schemas.microsoft.com/office/drawing/2014/main" id="{0EC44A88-F8C5-DCB4-2327-1F14ACD03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7FCE2E-087B-0D05-D203-709A0EEAF898}"/>
              </a:ext>
            </a:extLst>
          </p:cNvPr>
          <p:cNvSpPr>
            <a:spLocks noGrp="1"/>
          </p:cNvSpPr>
          <p:nvPr>
            <p:ph type="sldNum" sz="quarter" idx="12"/>
          </p:nvPr>
        </p:nvSpPr>
        <p:spPr/>
        <p:txBody>
          <a:bodyPr/>
          <a:lstStyle/>
          <a:p>
            <a:fld id="{A9F61209-9187-4C9F-96E7-DF67263864AF}" type="slidenum">
              <a:rPr lang="en-US" smtClean="0"/>
              <a:t>‹#›</a:t>
            </a:fld>
            <a:endParaRPr lang="en-US"/>
          </a:p>
        </p:txBody>
      </p:sp>
    </p:spTree>
    <p:extLst>
      <p:ext uri="{BB962C8B-B14F-4D97-AF65-F5344CB8AC3E}">
        <p14:creationId xmlns:p14="http://schemas.microsoft.com/office/powerpoint/2010/main" val="68491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C7D9-A3DA-A33A-DC89-E8D225F2F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9C1CE-5393-D8E7-6E54-D020628BC8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B54A94-B958-ECA9-F08D-89D1CD674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B087A-B54E-BA19-3F42-4C0CEB1201F4}"/>
              </a:ext>
            </a:extLst>
          </p:cNvPr>
          <p:cNvSpPr>
            <a:spLocks noGrp="1"/>
          </p:cNvSpPr>
          <p:nvPr>
            <p:ph type="dt" sz="half" idx="10"/>
          </p:nvPr>
        </p:nvSpPr>
        <p:spPr/>
        <p:txBody>
          <a:bodyPr/>
          <a:lstStyle/>
          <a:p>
            <a:fld id="{7A41075F-4C12-4EF8-BA2A-307D343E5C21}" type="datetimeFigureOut">
              <a:rPr lang="en-US" smtClean="0"/>
              <a:t>3/25/2025</a:t>
            </a:fld>
            <a:endParaRPr lang="en-US"/>
          </a:p>
        </p:txBody>
      </p:sp>
      <p:sp>
        <p:nvSpPr>
          <p:cNvPr id="6" name="Footer Placeholder 5">
            <a:extLst>
              <a:ext uri="{FF2B5EF4-FFF2-40B4-BE49-F238E27FC236}">
                <a16:creationId xmlns:a16="http://schemas.microsoft.com/office/drawing/2014/main" id="{7B78632B-1E9B-10C0-12F6-64ECE42A6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5183F9-7AAF-FD23-DC91-8C1147BF3BDB}"/>
              </a:ext>
            </a:extLst>
          </p:cNvPr>
          <p:cNvSpPr>
            <a:spLocks noGrp="1"/>
          </p:cNvSpPr>
          <p:nvPr>
            <p:ph type="sldNum" sz="quarter" idx="12"/>
          </p:nvPr>
        </p:nvSpPr>
        <p:spPr/>
        <p:txBody>
          <a:bodyPr/>
          <a:lstStyle/>
          <a:p>
            <a:fld id="{A9F61209-9187-4C9F-96E7-DF67263864AF}" type="slidenum">
              <a:rPr lang="en-US" smtClean="0"/>
              <a:t>‹#›</a:t>
            </a:fld>
            <a:endParaRPr lang="en-US"/>
          </a:p>
        </p:txBody>
      </p:sp>
    </p:spTree>
    <p:extLst>
      <p:ext uri="{BB962C8B-B14F-4D97-AF65-F5344CB8AC3E}">
        <p14:creationId xmlns:p14="http://schemas.microsoft.com/office/powerpoint/2010/main" val="58589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D0BDB7-EB6C-8DAC-8ED3-31D7391ADC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4D6F67-B7D3-2350-DA2F-EF2D7AD77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C0747-5816-7ED8-6926-025446CC2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1075F-4C12-4EF8-BA2A-307D343E5C21}" type="datetimeFigureOut">
              <a:rPr lang="en-US" smtClean="0"/>
              <a:t>3/25/2025</a:t>
            </a:fld>
            <a:endParaRPr lang="en-US"/>
          </a:p>
        </p:txBody>
      </p:sp>
      <p:sp>
        <p:nvSpPr>
          <p:cNvPr id="5" name="Footer Placeholder 4">
            <a:extLst>
              <a:ext uri="{FF2B5EF4-FFF2-40B4-BE49-F238E27FC236}">
                <a16:creationId xmlns:a16="http://schemas.microsoft.com/office/drawing/2014/main" id="{DA8A879A-7132-79C8-1297-7E784C4335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8454FA-986E-746A-BB67-9234D9DA8D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61209-9187-4C9F-96E7-DF67263864AF}" type="slidenum">
              <a:rPr lang="en-US" smtClean="0"/>
              <a:t>‹#›</a:t>
            </a:fld>
            <a:endParaRPr lang="en-US"/>
          </a:p>
        </p:txBody>
      </p:sp>
    </p:spTree>
    <p:extLst>
      <p:ext uri="{BB962C8B-B14F-4D97-AF65-F5344CB8AC3E}">
        <p14:creationId xmlns:p14="http://schemas.microsoft.com/office/powerpoint/2010/main" val="2962420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s://amzn.to/3C9lkiL"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s://amzn.to/4fSVHQZ"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amzn.to/40tD1Tv"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hyperlink" Target="https://www.insurance.ca.gov/flipbook/Home-Inventory2020/" TargetMode="Externa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alertoc.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leaffilter.com/" TargetMode="External"/><Relationship Id="rId5" Type="http://schemas.openxmlformats.org/officeDocument/2006/relationships/hyperlink" Target="http://www.brandguardvents.com/" TargetMode="External"/><Relationship Id="rId4" Type="http://schemas.openxmlformats.org/officeDocument/2006/relationships/hyperlink" Target="https://www.insurance.ca.gov/flipbook/Home-Inventory2020"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alertoc.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Jim Fire In Cleveland National Forest ...">
            <a:extLst>
              <a:ext uri="{FF2B5EF4-FFF2-40B4-BE49-F238E27FC236}">
                <a16:creationId xmlns:a16="http://schemas.microsoft.com/office/drawing/2014/main" id="{53B68A5C-2D18-B6B3-FDFA-583521C57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53" y="214616"/>
            <a:ext cx="11715348" cy="6429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F22117A-1D61-CD1C-32D7-99C47488748C}"/>
              </a:ext>
            </a:extLst>
          </p:cNvPr>
          <p:cNvSpPr txBox="1"/>
          <p:nvPr/>
        </p:nvSpPr>
        <p:spPr>
          <a:xfrm>
            <a:off x="194553" y="1501857"/>
            <a:ext cx="11627802" cy="1384995"/>
          </a:xfrm>
          <a:prstGeom prst="rect">
            <a:avLst/>
          </a:prstGeom>
          <a:noFill/>
        </p:spPr>
        <p:txBody>
          <a:bodyPr wrap="square" rtlCol="0">
            <a:spAutoFit/>
          </a:bodyPr>
          <a:lstStyle/>
          <a:p>
            <a:pPr algn="ctr"/>
            <a:r>
              <a:rPr lang="en-US" sz="2800" b="1" i="1" u="sng" dirty="0">
                <a:solidFill>
                  <a:srgbClr val="FF0000"/>
                </a:solidFill>
                <a:latin typeface="Arial" panose="020B0604020202020204" pitchFamily="34" charset="0"/>
                <a:cs typeface="Arial" panose="020B0604020202020204" pitchFamily="34" charset="0"/>
              </a:rPr>
              <a:t>Welcome to the Wildfire Preparedness </a:t>
            </a:r>
          </a:p>
          <a:p>
            <a:pPr algn="ctr"/>
            <a:r>
              <a:rPr lang="en-US" sz="2800" b="1" i="1" u="sng" dirty="0">
                <a:solidFill>
                  <a:srgbClr val="FF0000"/>
                </a:solidFill>
                <a:latin typeface="Arial" panose="020B0604020202020204" pitchFamily="34" charset="0"/>
                <a:cs typeface="Arial" panose="020B0604020202020204" pitchFamily="34" charset="0"/>
              </a:rPr>
              <a:t>and </a:t>
            </a:r>
          </a:p>
          <a:p>
            <a:pPr algn="ctr"/>
            <a:r>
              <a:rPr lang="en-US" sz="2800" b="1" i="1" u="sng" dirty="0">
                <a:solidFill>
                  <a:srgbClr val="FF0000"/>
                </a:solidFill>
                <a:latin typeface="Arial" panose="020B0604020202020204" pitchFamily="34" charset="0"/>
                <a:cs typeface="Arial" panose="020B0604020202020204" pitchFamily="34" charset="0"/>
              </a:rPr>
              <a:t>Home Hardening Presentation</a:t>
            </a:r>
          </a:p>
        </p:txBody>
      </p:sp>
      <p:sp>
        <p:nvSpPr>
          <p:cNvPr id="5" name="TextBox 4">
            <a:extLst>
              <a:ext uri="{FF2B5EF4-FFF2-40B4-BE49-F238E27FC236}">
                <a16:creationId xmlns:a16="http://schemas.microsoft.com/office/drawing/2014/main" id="{75CB6BC6-F32C-383A-4DBC-923B2FE4765A}"/>
              </a:ext>
            </a:extLst>
          </p:cNvPr>
          <p:cNvSpPr txBox="1"/>
          <p:nvPr/>
        </p:nvSpPr>
        <p:spPr>
          <a:xfrm>
            <a:off x="0" y="3028890"/>
            <a:ext cx="12192000" cy="400110"/>
          </a:xfrm>
          <a:prstGeom prst="rect">
            <a:avLst/>
          </a:prstGeom>
          <a:noFill/>
        </p:spPr>
        <p:txBody>
          <a:bodyPr wrap="square" rtlCol="0">
            <a:spAutoFit/>
          </a:bodyPr>
          <a:lstStyle/>
          <a:p>
            <a:pPr algn="ctr"/>
            <a:r>
              <a:rPr lang="en-US" sz="2000" b="1" i="1" dirty="0">
                <a:solidFill>
                  <a:srgbClr val="FF0000"/>
                </a:solidFill>
                <a:latin typeface="Arial" panose="020B0604020202020204" pitchFamily="34" charset="0"/>
                <a:cs typeface="Arial" panose="020B0604020202020204" pitchFamily="34" charset="0"/>
              </a:rPr>
              <a:t>Presented by the Community Associations of Rancho (CAR)</a:t>
            </a:r>
          </a:p>
        </p:txBody>
      </p:sp>
      <p:sp>
        <p:nvSpPr>
          <p:cNvPr id="4" name="Rectangle 3">
            <a:extLst>
              <a:ext uri="{FF2B5EF4-FFF2-40B4-BE49-F238E27FC236}">
                <a16:creationId xmlns:a16="http://schemas.microsoft.com/office/drawing/2014/main" id="{0EB6E3A6-90A0-AA1E-9AC3-7C5C2ED10F0A}"/>
              </a:ext>
            </a:extLst>
          </p:cNvPr>
          <p:cNvSpPr/>
          <p:nvPr/>
        </p:nvSpPr>
        <p:spPr>
          <a:xfrm>
            <a:off x="194553" y="214009"/>
            <a:ext cx="11715348" cy="642998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5A54C6B-FAC7-7B83-D391-3590D451BB29}"/>
              </a:ext>
            </a:extLst>
          </p:cNvPr>
          <p:cNvSpPr txBox="1"/>
          <p:nvPr/>
        </p:nvSpPr>
        <p:spPr>
          <a:xfrm>
            <a:off x="340468" y="6391072"/>
            <a:ext cx="758758"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3-14-25</a:t>
            </a:r>
          </a:p>
        </p:txBody>
      </p:sp>
    </p:spTree>
    <p:extLst>
      <p:ext uri="{BB962C8B-B14F-4D97-AF65-F5344CB8AC3E}">
        <p14:creationId xmlns:p14="http://schemas.microsoft.com/office/powerpoint/2010/main" val="16605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A29668B-FE8D-5EDE-5EF8-695D95DF3F11}"/>
              </a:ext>
            </a:extLst>
          </p:cNvPr>
          <p:cNvSpPr/>
          <p:nvPr/>
        </p:nvSpPr>
        <p:spPr>
          <a:xfrm>
            <a:off x="315339" y="905320"/>
            <a:ext cx="1834474" cy="1921713"/>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651AC416-0454-9D0A-DFA7-A4B335A2222E}"/>
              </a:ext>
            </a:extLst>
          </p:cNvPr>
          <p:cNvSpPr txBox="1"/>
          <p:nvPr/>
        </p:nvSpPr>
        <p:spPr>
          <a:xfrm>
            <a:off x="2318881" y="932704"/>
            <a:ext cx="9549423" cy="1674817"/>
          </a:xfrm>
          <a:prstGeom prst="rect">
            <a:avLst/>
          </a:prstGeom>
        </p:spPr>
        <p:txBody>
          <a:bodyPr vert="horz" wrap="square" lIns="0" tIns="12700" rIns="0" bIns="0" rtlCol="0">
            <a:spAutoFit/>
          </a:bodyPr>
          <a:lstStyle/>
          <a:p>
            <a:pPr marL="12065" marR="81915">
              <a:lnSpc>
                <a:spcPct val="100000"/>
              </a:lnSpc>
              <a:spcBef>
                <a:spcPts val="100"/>
              </a:spcBef>
              <a:tabLst>
                <a:tab pos="379095" algn="l"/>
                <a:tab pos="379730" algn="l"/>
              </a:tabLst>
            </a:pPr>
            <a:r>
              <a:rPr b="1" spc="-5" dirty="0">
                <a:latin typeface="Arial"/>
                <a:cs typeface="Arial"/>
              </a:rPr>
              <a:t>It is critical </a:t>
            </a:r>
            <a:r>
              <a:rPr b="1" dirty="0">
                <a:latin typeface="Arial"/>
                <a:cs typeface="Arial"/>
              </a:rPr>
              <a:t>to </a:t>
            </a:r>
            <a:r>
              <a:rPr b="1" spc="-5" dirty="0">
                <a:latin typeface="Arial"/>
                <a:cs typeface="Arial"/>
              </a:rPr>
              <a:t>have emergency lights which activate when you have </a:t>
            </a:r>
            <a:r>
              <a:rPr b="1" dirty="0">
                <a:latin typeface="Arial"/>
                <a:cs typeface="Arial"/>
              </a:rPr>
              <a:t>a </a:t>
            </a:r>
            <a:r>
              <a:rPr b="1" spc="-5" dirty="0">
                <a:latin typeface="Arial"/>
                <a:cs typeface="Arial"/>
              </a:rPr>
              <a:t>power outage. </a:t>
            </a:r>
            <a:r>
              <a:rPr b="1" spc="-15" dirty="0">
                <a:latin typeface="Arial"/>
                <a:cs typeface="Arial"/>
              </a:rPr>
              <a:t>Remember, </a:t>
            </a:r>
            <a:r>
              <a:rPr b="1" dirty="0">
                <a:latin typeface="Arial"/>
                <a:cs typeface="Arial"/>
              </a:rPr>
              <a:t>the </a:t>
            </a:r>
            <a:r>
              <a:rPr b="1" spc="-5" dirty="0">
                <a:latin typeface="Arial"/>
                <a:cs typeface="Arial"/>
              </a:rPr>
              <a:t>utility company will cut off power in heavy wind conditions.</a:t>
            </a:r>
            <a:r>
              <a:rPr lang="en-US" b="1" spc="-5" dirty="0">
                <a:latin typeface="Arial"/>
                <a:cs typeface="Arial"/>
              </a:rPr>
              <a:t>  </a:t>
            </a:r>
            <a:r>
              <a:rPr b="1" dirty="0">
                <a:latin typeface="Arial"/>
                <a:cs typeface="Arial"/>
              </a:rPr>
              <a:t>Make </a:t>
            </a:r>
            <a:r>
              <a:rPr b="1" spc="-5" dirty="0">
                <a:latin typeface="Arial"/>
                <a:cs typeface="Arial"/>
              </a:rPr>
              <a:t>sure you have emergency lighting available in all areas of </a:t>
            </a:r>
            <a:r>
              <a:rPr b="1" dirty="0">
                <a:latin typeface="Arial"/>
                <a:cs typeface="Arial"/>
              </a:rPr>
              <a:t>the</a:t>
            </a:r>
            <a:r>
              <a:rPr b="1" spc="-35" dirty="0">
                <a:latin typeface="Arial"/>
                <a:cs typeface="Arial"/>
              </a:rPr>
              <a:t> </a:t>
            </a:r>
            <a:r>
              <a:rPr b="1" spc="-5" dirty="0">
                <a:latin typeface="Arial"/>
                <a:cs typeface="Arial"/>
              </a:rPr>
              <a:t>home.</a:t>
            </a:r>
            <a:endParaRPr b="1" dirty="0">
              <a:latin typeface="Arial"/>
              <a:cs typeface="Arial"/>
            </a:endParaRPr>
          </a:p>
          <a:p>
            <a:pPr marL="285750" indent="-285750">
              <a:lnSpc>
                <a:spcPct val="100000"/>
              </a:lnSpc>
              <a:spcBef>
                <a:spcPts val="35"/>
              </a:spcBef>
              <a:buFont typeface="Arial" panose="020B0604020202020204" pitchFamily="34" charset="0"/>
              <a:buChar char="•"/>
            </a:pPr>
            <a:endParaRPr b="1" dirty="0">
              <a:latin typeface="Arial"/>
              <a:cs typeface="Arial"/>
            </a:endParaRPr>
          </a:p>
          <a:p>
            <a:pPr marL="12065" marR="377825">
              <a:tabLst>
                <a:tab pos="379095" algn="l"/>
                <a:tab pos="379730" algn="l"/>
              </a:tabLst>
            </a:pPr>
            <a:r>
              <a:rPr lang="en-US" b="1" spc="-5" dirty="0">
                <a:latin typeface="Arial"/>
                <a:cs typeface="Arial"/>
              </a:rPr>
              <a:t>The </a:t>
            </a:r>
            <a:r>
              <a:rPr lang="en-US" b="1" u="sng" spc="-5" dirty="0" err="1">
                <a:latin typeface="Arial"/>
                <a:cs typeface="Arial"/>
              </a:rPr>
              <a:t>Amerelle</a:t>
            </a:r>
            <a:r>
              <a:rPr lang="en-US" b="1" u="sng" spc="-5" dirty="0">
                <a:latin typeface="Arial"/>
                <a:cs typeface="Arial"/>
              </a:rPr>
              <a:t> LED Emergency Light</a:t>
            </a:r>
            <a:r>
              <a:rPr lang="en-US" b="1" spc="-5" dirty="0">
                <a:latin typeface="Arial"/>
                <a:cs typeface="Arial"/>
              </a:rPr>
              <a:t> </a:t>
            </a:r>
            <a:r>
              <a:rPr b="1" spc="-5" dirty="0">
                <a:latin typeface="Arial"/>
                <a:cs typeface="Arial"/>
              </a:rPr>
              <a:t>can also be used as </a:t>
            </a:r>
            <a:r>
              <a:rPr b="1" dirty="0">
                <a:latin typeface="Arial"/>
                <a:cs typeface="Arial"/>
              </a:rPr>
              <a:t>a</a:t>
            </a:r>
            <a:r>
              <a:rPr b="1" spc="-30" dirty="0">
                <a:latin typeface="Arial"/>
                <a:cs typeface="Arial"/>
              </a:rPr>
              <a:t> </a:t>
            </a:r>
            <a:r>
              <a:rPr b="1" spc="-5" dirty="0">
                <a:latin typeface="Arial"/>
                <a:cs typeface="Arial"/>
              </a:rPr>
              <a:t>Flashlight</a:t>
            </a:r>
            <a:r>
              <a:rPr lang="en-US" b="1" spc="-5" dirty="0">
                <a:latin typeface="Arial"/>
                <a:cs typeface="Arial"/>
              </a:rPr>
              <a:t>. </a:t>
            </a:r>
            <a:r>
              <a:rPr lang="en-US" b="1" dirty="0">
                <a:latin typeface="Arial" panose="020B0604020202020204" pitchFamily="34" charset="0"/>
                <a:cs typeface="Arial" panose="020B0604020202020204" pitchFamily="34" charset="0"/>
              </a:rPr>
              <a:t>You can purchase from Amazon.com.</a:t>
            </a:r>
            <a:endParaRPr b="1" dirty="0">
              <a:latin typeface="Arial"/>
              <a:cs typeface="Arial"/>
            </a:endParaRPr>
          </a:p>
        </p:txBody>
      </p:sp>
      <p:pic>
        <p:nvPicPr>
          <p:cNvPr id="2050" name="Picture 2" descr="4Patriots HaloXT Rechargeable LED Flashlight, Ultra-Powerful 2000 mAh Battery, 3 Light Modes, Built-In Survival Tools">
            <a:extLst>
              <a:ext uri="{FF2B5EF4-FFF2-40B4-BE49-F238E27FC236}">
                <a16:creationId xmlns:a16="http://schemas.microsoft.com/office/drawing/2014/main" id="{638A9B24-9C18-19F5-8C4E-4EE4B7E57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87" y="4834647"/>
            <a:ext cx="1752542" cy="17525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BA095C-DB58-6611-D8FD-27A7FB5B92E0}"/>
              </a:ext>
            </a:extLst>
          </p:cNvPr>
          <p:cNvSpPr txBox="1"/>
          <p:nvPr/>
        </p:nvSpPr>
        <p:spPr>
          <a:xfrm>
            <a:off x="2318881" y="4831722"/>
            <a:ext cx="9501694"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4Patriots Solar Rechargeable LED Flashlight, charges by USB or the sunlight.</a:t>
            </a:r>
          </a:p>
          <a:p>
            <a:r>
              <a:rPr lang="en-US" b="1" dirty="0">
                <a:latin typeface="Arial" panose="020B0604020202020204" pitchFamily="34" charset="0"/>
                <a:cs typeface="Arial" panose="020B0604020202020204" pitchFamily="34" charset="0"/>
              </a:rPr>
              <a:t>It can charge your phone, etc. in a pinch and its waterproof.  It has a built-in Seatbelt &amp; Rope Cutter, Glass Breaking Hammer, and Compass.  You can purchase from 4Patriots.com or Amazon.com.</a:t>
            </a:r>
          </a:p>
          <a:p>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F96E1C1-F9B3-7B1F-0A28-952ECCC54918}"/>
              </a:ext>
            </a:extLst>
          </p:cNvPr>
          <p:cNvSpPr txBox="1"/>
          <p:nvPr/>
        </p:nvSpPr>
        <p:spPr>
          <a:xfrm>
            <a:off x="171450" y="238125"/>
            <a:ext cx="11782425" cy="523220"/>
          </a:xfrm>
          <a:prstGeom prst="rect">
            <a:avLst/>
          </a:prstGeom>
          <a:noFill/>
        </p:spPr>
        <p:txBody>
          <a:bodyPr wrap="square" rtlCol="0">
            <a:spAutoFit/>
          </a:bodyPr>
          <a:lstStyle/>
          <a:p>
            <a:pPr algn="ctr"/>
            <a:r>
              <a:rPr lang="en-US" sz="2800" b="1" i="1" u="sng" dirty="0">
                <a:solidFill>
                  <a:srgbClr val="0070C0"/>
                </a:solidFill>
                <a:latin typeface="Arial" panose="020B0604020202020204" pitchFamily="34" charset="0"/>
                <a:cs typeface="Arial" panose="020B0604020202020204" pitchFamily="34" charset="0"/>
              </a:rPr>
              <a:t>Emergency  Preparedness Supplies To Have On Hand (Cont’d.)</a:t>
            </a:r>
          </a:p>
        </p:txBody>
      </p:sp>
      <p:sp>
        <p:nvSpPr>
          <p:cNvPr id="2" name="Rectangle 1">
            <a:extLst>
              <a:ext uri="{FF2B5EF4-FFF2-40B4-BE49-F238E27FC236}">
                <a16:creationId xmlns:a16="http://schemas.microsoft.com/office/drawing/2014/main" id="{56B5DCFA-A5C9-C5A8-A1A7-C4C2232A88B1}"/>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2">
            <a:extLst>
              <a:ext uri="{FF2B5EF4-FFF2-40B4-BE49-F238E27FC236}">
                <a16:creationId xmlns:a16="http://schemas.microsoft.com/office/drawing/2014/main" id="{CABE9060-6809-A752-0600-13FB16991041}"/>
              </a:ext>
            </a:extLst>
          </p:cNvPr>
          <p:cNvSpPr>
            <a:spLocks noChangeAspect="1" noChangeArrowheads="1"/>
          </p:cNvSpPr>
          <p:nvPr/>
        </p:nvSpPr>
        <p:spPr bwMode="auto">
          <a:xfrm>
            <a:off x="3871609" y="1204609"/>
            <a:ext cx="2376791" cy="23767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a:extLst>
              <a:ext uri="{FF2B5EF4-FFF2-40B4-BE49-F238E27FC236}">
                <a16:creationId xmlns:a16="http://schemas.microsoft.com/office/drawing/2014/main" id="{E65A859D-931E-5088-C943-03241AE88E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8">
            <a:extLst>
              <a:ext uri="{FF2B5EF4-FFF2-40B4-BE49-F238E27FC236}">
                <a16:creationId xmlns:a16="http://schemas.microsoft.com/office/drawing/2014/main" id="{473F39F3-2F95-62D9-7FA0-3516F2B4215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4 in 1 LED Rechargeable Plug in Flashlights Home Power Failure Motion Detection sensor LED Emergency night Lights">
            <a:extLst>
              <a:ext uri="{FF2B5EF4-FFF2-40B4-BE49-F238E27FC236}">
                <a16:creationId xmlns:a16="http://schemas.microsoft.com/office/drawing/2014/main" id="{3E02253B-8F8C-4DD8-5A14-9AE9584E5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50" y="2932476"/>
            <a:ext cx="1834474" cy="183447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F066550-B587-9887-B8B6-FD6E5724EDBE}"/>
              </a:ext>
            </a:extLst>
          </p:cNvPr>
          <p:cNvSpPr txBox="1"/>
          <p:nvPr/>
        </p:nvSpPr>
        <p:spPr>
          <a:xfrm>
            <a:off x="2318881" y="2981235"/>
            <a:ext cx="9501694" cy="1477328"/>
          </a:xfrm>
          <a:prstGeom prst="rect">
            <a:avLst/>
          </a:prstGeom>
          <a:noFill/>
        </p:spPr>
        <p:txBody>
          <a:bodyPr wrap="square" rtlCol="0">
            <a:spAutoFit/>
          </a:bodyPr>
          <a:lstStyle/>
          <a:p>
            <a:r>
              <a:rPr lang="en-US" b="1" i="0" dirty="0">
                <a:solidFill>
                  <a:srgbClr val="0F1111"/>
                </a:solidFill>
                <a:effectLst/>
                <a:latin typeface="Arial" panose="020B0604020202020204" pitchFamily="34" charset="0"/>
                <a:cs typeface="Arial" panose="020B0604020202020204" pitchFamily="34" charset="0"/>
              </a:rPr>
              <a:t>The </a:t>
            </a:r>
            <a:r>
              <a:rPr lang="en-US" b="1" i="0" u="sng" dirty="0" err="1">
                <a:solidFill>
                  <a:srgbClr val="0F1111"/>
                </a:solidFill>
                <a:effectLst/>
                <a:latin typeface="Arial" panose="020B0604020202020204" pitchFamily="34" charset="0"/>
                <a:cs typeface="Arial" panose="020B0604020202020204" pitchFamily="34" charset="0"/>
              </a:rPr>
              <a:t>Enhon</a:t>
            </a:r>
            <a:r>
              <a:rPr lang="en-US" b="1" i="0" u="sng" dirty="0">
                <a:solidFill>
                  <a:srgbClr val="0F1111"/>
                </a:solidFill>
                <a:effectLst/>
                <a:latin typeface="Arial" panose="020B0604020202020204" pitchFamily="34" charset="0"/>
                <a:cs typeface="Arial" panose="020B0604020202020204" pitchFamily="34" charset="0"/>
              </a:rPr>
              <a:t> 4 in 1 LED Rechargeable Plug in Flashlight </a:t>
            </a:r>
            <a:r>
              <a:rPr lang="en-US" b="1" i="0" dirty="0">
                <a:solidFill>
                  <a:srgbClr val="0F1111"/>
                </a:solidFill>
                <a:effectLst/>
                <a:latin typeface="Arial" panose="020B0604020202020204" pitchFamily="34" charset="0"/>
                <a:cs typeface="Arial" panose="020B0604020202020204" pitchFamily="34" charset="0"/>
              </a:rPr>
              <a:t>is a LED motion sensor nightlight, emergency light, flashlight, and rechargeable torch light. </a:t>
            </a:r>
            <a:r>
              <a:rPr lang="en-US" b="1" spc="-5" dirty="0">
                <a:latin typeface="Arial"/>
                <a:cs typeface="Arial"/>
              </a:rPr>
              <a:t>You can purchase from Amazon.com.</a:t>
            </a:r>
            <a:endParaRPr lang="en-US" b="1" i="0" dirty="0">
              <a:solidFill>
                <a:srgbClr val="0F1111"/>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spc="-5" dirty="0">
              <a:latin typeface="Arial"/>
              <a:cs typeface="Arial"/>
            </a:endParaRPr>
          </a:p>
          <a:p>
            <a:r>
              <a:rPr lang="en-US" b="1" spc="-5" dirty="0">
                <a:latin typeface="Arial"/>
                <a:cs typeface="Arial"/>
              </a:rPr>
              <a:t>There are many other models available at Lowe’s, Home Depot, Amazon.com</a:t>
            </a:r>
            <a:endParaRPr lang="en-US" dirty="0"/>
          </a:p>
        </p:txBody>
      </p:sp>
    </p:spTree>
    <p:extLst>
      <p:ext uri="{BB962C8B-B14F-4D97-AF65-F5344CB8AC3E}">
        <p14:creationId xmlns:p14="http://schemas.microsoft.com/office/powerpoint/2010/main" val="207736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C057A6A0-A0BD-4ECC-D553-9377DE3D86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9F2DDF6-E9B8-3860-F063-02B0F10888D3}"/>
              </a:ext>
            </a:extLst>
          </p:cNvPr>
          <p:cNvSpPr txBox="1"/>
          <p:nvPr/>
        </p:nvSpPr>
        <p:spPr>
          <a:xfrm>
            <a:off x="171450" y="238125"/>
            <a:ext cx="11782425" cy="523220"/>
          </a:xfrm>
          <a:prstGeom prst="rect">
            <a:avLst/>
          </a:prstGeom>
          <a:noFill/>
        </p:spPr>
        <p:txBody>
          <a:bodyPr wrap="square" rtlCol="0">
            <a:spAutoFit/>
          </a:bodyPr>
          <a:lstStyle/>
          <a:p>
            <a:pPr algn="ctr"/>
            <a:r>
              <a:rPr lang="en-US" sz="2800" b="1" i="1" u="sng" dirty="0">
                <a:solidFill>
                  <a:srgbClr val="0070C0"/>
                </a:solidFill>
                <a:latin typeface="Arial" panose="020B0604020202020204" pitchFamily="34" charset="0"/>
                <a:cs typeface="Arial" panose="020B0604020202020204" pitchFamily="34" charset="0"/>
              </a:rPr>
              <a:t>Emergency  Preparedness Supplies To Have On Hand (Cont’d.)</a:t>
            </a:r>
          </a:p>
        </p:txBody>
      </p:sp>
      <p:pic>
        <p:nvPicPr>
          <p:cNvPr id="4098" name="Picture 2" descr="Stay up-to-date with all weather and emergency alerts. ">
            <a:extLst>
              <a:ext uri="{FF2B5EF4-FFF2-40B4-BE49-F238E27FC236}">
                <a16:creationId xmlns:a16="http://schemas.microsoft.com/office/drawing/2014/main" id="{AC3444E2-4BD0-E892-2C6F-B3B358FBB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61" y="907866"/>
            <a:ext cx="2943548" cy="16557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FFF9BA-342B-DBFA-C02A-5A7FA0C1D18C}"/>
              </a:ext>
            </a:extLst>
          </p:cNvPr>
          <p:cNvSpPr txBox="1"/>
          <p:nvPr/>
        </p:nvSpPr>
        <p:spPr>
          <a:xfrm>
            <a:off x="3473717" y="1118711"/>
            <a:ext cx="8355922" cy="1200329"/>
          </a:xfrm>
          <a:prstGeom prst="rect">
            <a:avLst/>
          </a:prstGeom>
          <a:noFill/>
        </p:spPr>
        <p:txBody>
          <a:bodyPr wrap="square">
            <a:spAutoFit/>
          </a:bodyPr>
          <a:lstStyle/>
          <a:p>
            <a:r>
              <a:rPr lang="en-US" b="1" i="0" dirty="0">
                <a:effectLst/>
                <a:latin typeface="Arial" panose="020B0604020202020204" pitchFamily="34" charset="0"/>
                <a:cs typeface="Arial" panose="020B0604020202020204" pitchFamily="34" charset="0"/>
              </a:rPr>
              <a:t>An </a:t>
            </a:r>
            <a:r>
              <a:rPr lang="en-US" b="1" i="0"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emergency weather radio</a:t>
            </a:r>
            <a:r>
              <a:rPr lang="en-US" b="1" i="0" dirty="0">
                <a:effectLst/>
                <a:latin typeface="Arial" panose="020B0604020202020204" pitchFamily="34" charset="0"/>
                <a:cs typeface="Arial" panose="020B0604020202020204" pitchFamily="34" charset="0"/>
              </a:rPr>
              <a:t> is battery- operated and automatically scans for emergency and weather-related alerts. It also includes power ports, so you can charge your phone if you lose power. Find affordable weather radios at Home Depot</a:t>
            </a:r>
            <a:r>
              <a:rPr lang="en-US" b="1" dirty="0">
                <a:latin typeface="Arial" panose="020B0604020202020204" pitchFamily="34" charset="0"/>
                <a:cs typeface="Arial" panose="020B0604020202020204" pitchFamily="34" charset="0"/>
              </a:rPr>
              <a:t> or Amazon.com.</a:t>
            </a:r>
            <a:r>
              <a:rPr lang="en-US" b="1" i="0" dirty="0">
                <a:effectLst/>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pic>
        <p:nvPicPr>
          <p:cNvPr id="4100" name="Picture 4" descr="Get all the power you need with a solar generator. ">
            <a:extLst>
              <a:ext uri="{FF2B5EF4-FFF2-40B4-BE49-F238E27FC236}">
                <a16:creationId xmlns:a16="http://schemas.microsoft.com/office/drawing/2014/main" id="{7D3980F0-0D34-14D1-941F-0CFF14508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359" y="2710133"/>
            <a:ext cx="2943549" cy="16557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E09BE2B-0476-A472-AFD0-65CECAE29AAE}"/>
              </a:ext>
            </a:extLst>
          </p:cNvPr>
          <p:cNvSpPr txBox="1"/>
          <p:nvPr/>
        </p:nvSpPr>
        <p:spPr>
          <a:xfrm>
            <a:off x="3473715" y="2988324"/>
            <a:ext cx="8355922" cy="1477328"/>
          </a:xfrm>
          <a:prstGeom prst="rect">
            <a:avLst/>
          </a:prstGeom>
          <a:noFill/>
        </p:spPr>
        <p:txBody>
          <a:bodyPr wrap="square">
            <a:spAutoFit/>
          </a:bodyPr>
          <a:lstStyle/>
          <a:p>
            <a:r>
              <a:rPr lang="en-US" b="1" i="0" dirty="0">
                <a:effectLst/>
                <a:latin typeface="Arial" panose="020B0604020202020204" pitchFamily="34" charset="0"/>
                <a:cs typeface="Arial" panose="020B0604020202020204" pitchFamily="34" charset="0"/>
              </a:rPr>
              <a:t>A </a:t>
            </a:r>
            <a:r>
              <a:rPr lang="en-US" b="1" i="0" u="sng"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solar generator</a:t>
            </a:r>
            <a:r>
              <a:rPr lang="en-US" b="1" i="0" dirty="0">
                <a:effectLst/>
                <a:latin typeface="Arial" panose="020B0604020202020204" pitchFamily="34" charset="0"/>
                <a:cs typeface="Arial" panose="020B0604020202020204" pitchFamily="34" charset="0"/>
              </a:rPr>
              <a:t> by </a:t>
            </a:r>
            <a:r>
              <a:rPr lang="en-US" b="1" i="0" dirty="0" err="1">
                <a:effectLst/>
                <a:latin typeface="Arial" panose="020B0604020202020204" pitchFamily="34" charset="0"/>
                <a:cs typeface="Arial" panose="020B0604020202020204" pitchFamily="34" charset="0"/>
              </a:rPr>
              <a:t>Jackery</a:t>
            </a:r>
            <a:r>
              <a:rPr lang="en-US" b="1" i="0" dirty="0">
                <a:effectLst/>
                <a:latin typeface="Arial" panose="020B0604020202020204" pitchFamily="34" charset="0"/>
                <a:cs typeface="Arial" panose="020B0604020202020204" pitchFamily="34" charset="0"/>
              </a:rPr>
              <a:t> or other companies, offers power even if your power goes out. This solar generator comes with a foldout solar panel that can quickly charge the generator. It has multiple different power ports, so you can attach your phone charger, extension cords and more. </a:t>
            </a:r>
            <a:r>
              <a:rPr lang="en-US" b="1" dirty="0">
                <a:latin typeface="Arial" panose="020B0604020202020204" pitchFamily="34" charset="0"/>
                <a:cs typeface="Arial" panose="020B0604020202020204" pitchFamily="34" charset="0"/>
              </a:rPr>
              <a:t>You can purchase from Amazon.com</a:t>
            </a:r>
          </a:p>
        </p:txBody>
      </p:sp>
      <p:sp>
        <p:nvSpPr>
          <p:cNvPr id="4" name="Rectangle 3">
            <a:extLst>
              <a:ext uri="{FF2B5EF4-FFF2-40B4-BE49-F238E27FC236}">
                <a16:creationId xmlns:a16="http://schemas.microsoft.com/office/drawing/2014/main" id="{87A9C24A-C037-EB14-0EBE-460AAA5F42E8}"/>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86414B90-2D6F-8D60-7EFB-9F189E4F7F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359" y="4509429"/>
            <a:ext cx="2079390" cy="20793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81152F5-6247-BB5E-EE40-1BB98ED3A55E}"/>
              </a:ext>
            </a:extLst>
          </p:cNvPr>
          <p:cNvSpPr txBox="1"/>
          <p:nvPr/>
        </p:nvSpPr>
        <p:spPr>
          <a:xfrm>
            <a:off x="3473715" y="4715496"/>
            <a:ext cx="8355922" cy="1477328"/>
          </a:xfrm>
          <a:prstGeom prst="rect">
            <a:avLst/>
          </a:prstGeom>
          <a:noFill/>
        </p:spPr>
        <p:txBody>
          <a:bodyPr wrap="square">
            <a:spAutoFit/>
          </a:bodyPr>
          <a:lstStyle/>
          <a:p>
            <a:pPr algn="l"/>
            <a:r>
              <a:rPr lang="en-US" b="1" i="0" u="sng" dirty="0">
                <a:effectLst/>
                <a:latin typeface="Arial" panose="020B0604020202020204" pitchFamily="34" charset="0"/>
                <a:cs typeface="Arial" panose="020B0604020202020204" pitchFamily="34" charset="0"/>
              </a:rPr>
              <a:t>Cell-CX Portable Solar Power Bank by 4Patriots</a:t>
            </a:r>
          </a:p>
          <a:p>
            <a:r>
              <a:rPr lang="en-US" b="1" dirty="0">
                <a:latin typeface="Arial" panose="020B0604020202020204" pitchFamily="34" charset="0"/>
                <a:cs typeface="Arial" panose="020B0604020202020204" pitchFamily="34" charset="0"/>
              </a:rPr>
              <a:t>This power bank has (2) USB-A Ports and (1) USB-C Port and can charge (3) devices at once.  It is also waterproof.  You can purchase from 4Patriots.com.</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4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EF61BF-2953-5E71-BDC9-0988B69518C4}"/>
              </a:ext>
            </a:extLst>
          </p:cNvPr>
          <p:cNvSpPr txBox="1"/>
          <p:nvPr/>
        </p:nvSpPr>
        <p:spPr>
          <a:xfrm>
            <a:off x="2661167" y="5003584"/>
            <a:ext cx="9239134" cy="1606850"/>
          </a:xfrm>
          <a:prstGeom prst="rect">
            <a:avLst/>
          </a:prstGeom>
          <a:noFill/>
        </p:spPr>
        <p:txBody>
          <a:bodyPr wrap="square">
            <a:spAutoFit/>
          </a:bodyPr>
          <a:lstStyle/>
          <a:p>
            <a:pPr algn="l">
              <a:lnSpc>
                <a:spcPts val="2400"/>
              </a:lnSpc>
            </a:pPr>
            <a:r>
              <a:rPr lang="en-US" b="1" i="0" u="sng" dirty="0">
                <a:effectLst/>
                <a:latin typeface="Arial" panose="020B0604020202020204" pitchFamily="34" charset="0"/>
                <a:cs typeface="Arial" panose="020B0604020202020204" pitchFamily="34" charset="0"/>
              </a:rPr>
              <a:t>Earth Pak Waterproof Dry Bag with Zippered Pocket Keeps Gear Dry</a:t>
            </a:r>
          </a:p>
          <a:p>
            <a:pPr>
              <a:lnSpc>
                <a:spcPts val="2400"/>
              </a:lnSpc>
            </a:pPr>
            <a:r>
              <a:rPr lang="en-US" b="1" i="0" dirty="0">
                <a:effectLst/>
                <a:latin typeface="Arial" panose="020B0604020202020204" pitchFamily="34" charset="0"/>
                <a:cs typeface="Arial" panose="020B0604020202020204" pitchFamily="34" charset="0"/>
              </a:rPr>
              <a:t>Protect Your Gear: Constructed from commercial-grade 500D PVC for high performance, durability, and protection</a:t>
            </a:r>
            <a:r>
              <a:rPr lang="en-US" b="1" dirty="0">
                <a:latin typeface="Arial" panose="020B0604020202020204" pitchFamily="34" charset="0"/>
                <a:cs typeface="Arial" panose="020B0604020202020204" pitchFamily="34" charset="0"/>
              </a:rPr>
              <a:t>. </a:t>
            </a:r>
            <a:r>
              <a:rPr lang="en-US" b="1" i="0" dirty="0">
                <a:effectLst/>
                <a:latin typeface="Arial" panose="020B0604020202020204" pitchFamily="34" charset="0"/>
                <a:cs typeface="Arial" panose="020B0604020202020204" pitchFamily="34" charset="0"/>
              </a:rPr>
              <a:t>This wet bag waterproof backpack </a:t>
            </a:r>
            <a:r>
              <a:rPr lang="en-US" b="1" dirty="0">
                <a:latin typeface="Arial" panose="020B0604020202020204" pitchFamily="34" charset="0"/>
                <a:cs typeface="Arial" panose="020B0604020202020204" pitchFamily="34" charset="0"/>
              </a:rPr>
              <a:t>has a </a:t>
            </a:r>
            <a:r>
              <a:rPr lang="en-US" b="1" i="0" dirty="0">
                <a:effectLst/>
                <a:latin typeface="Arial" panose="020B0604020202020204" pitchFamily="34" charset="0"/>
                <a:cs typeface="Arial" panose="020B0604020202020204" pitchFamily="34" charset="0"/>
              </a:rPr>
              <a:t> Waterproof Phone Case as well.</a:t>
            </a:r>
          </a:p>
          <a:p>
            <a:pPr algn="l">
              <a:lnSpc>
                <a:spcPts val="2400"/>
              </a:lnSpc>
            </a:pPr>
            <a:endParaRPr lang="en-US" b="1" i="0" u="sng" dirty="0">
              <a:solidFill>
                <a:srgbClr val="0070C0"/>
              </a:solidFill>
              <a:effectLst/>
              <a:latin typeface="Arial" panose="020B0604020202020204" pitchFamily="34" charset="0"/>
              <a:cs typeface="Arial" panose="020B0604020202020204" pitchFamily="34" charset="0"/>
            </a:endParaRPr>
          </a:p>
        </p:txBody>
      </p:sp>
      <p:pic>
        <p:nvPicPr>
          <p:cNvPr id="3078" name="Picture 6" descr="Earth Pak Waterproof Dry Bag with Zippered Pocket - Waterproof Dry Bag Backpack Keeps Gear Dry Kayak - Waterproof Phone Case">
            <a:extLst>
              <a:ext uri="{FF2B5EF4-FFF2-40B4-BE49-F238E27FC236}">
                <a16:creationId xmlns:a16="http://schemas.microsoft.com/office/drawing/2014/main" id="{FC1F3DEA-D235-73BE-F540-E6906D3E3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94" y="4892572"/>
            <a:ext cx="1346187" cy="164559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ake sure you have plenty of food rations with this freeze-dried food bucket. ">
            <a:extLst>
              <a:ext uri="{FF2B5EF4-FFF2-40B4-BE49-F238E27FC236}">
                <a16:creationId xmlns:a16="http://schemas.microsoft.com/office/drawing/2014/main" id="{CD6E68DE-50CB-9288-07B7-17FCE9420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94" y="3534333"/>
            <a:ext cx="2129959" cy="12570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0E901C9-1B96-8A6D-B50A-373663734005}"/>
              </a:ext>
            </a:extLst>
          </p:cNvPr>
          <p:cNvSpPr txBox="1"/>
          <p:nvPr/>
        </p:nvSpPr>
        <p:spPr>
          <a:xfrm>
            <a:off x="2661167" y="3533169"/>
            <a:ext cx="9239135" cy="1038746"/>
          </a:xfrm>
          <a:prstGeom prst="rect">
            <a:avLst/>
          </a:prstGeom>
          <a:noFill/>
        </p:spPr>
        <p:txBody>
          <a:bodyPr wrap="square">
            <a:spAutoFit/>
          </a:bodyPr>
          <a:lstStyle/>
          <a:p>
            <a:pPr algn="l" fontAlgn="base">
              <a:spcAft>
                <a:spcPts val="900"/>
              </a:spcAft>
            </a:pPr>
            <a:r>
              <a:rPr lang="en-US" b="1" i="0" u="none"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Ready Hour emergency meal entrées:</a:t>
            </a:r>
            <a:endParaRPr lang="en-US" b="1" i="0" u="none" strike="noStrike" dirty="0">
              <a:effectLst/>
              <a:latin typeface="Arial" panose="020B0604020202020204" pitchFamily="34" charset="0"/>
              <a:cs typeface="Arial" panose="020B0604020202020204" pitchFamily="34" charset="0"/>
            </a:endParaRPr>
          </a:p>
          <a:p>
            <a:pPr algn="l" fontAlgn="base">
              <a:spcAft>
                <a:spcPts val="900"/>
              </a:spcAft>
            </a:pPr>
            <a:r>
              <a:rPr lang="en-US" b="1" dirty="0">
                <a:latin typeface="Arial" panose="020B0604020202020204" pitchFamily="34" charset="0"/>
                <a:cs typeface="Arial" panose="020B0604020202020204" pitchFamily="34" charset="0"/>
              </a:rPr>
              <a:t>T</a:t>
            </a:r>
            <a:r>
              <a:rPr lang="en-US" b="1" i="0" dirty="0">
                <a:effectLst/>
                <a:latin typeface="Arial" panose="020B0604020202020204" pitchFamily="34" charset="0"/>
                <a:cs typeface="Arial" panose="020B0604020202020204" pitchFamily="34" charset="0"/>
              </a:rPr>
              <a:t>his </a:t>
            </a:r>
            <a:r>
              <a:rPr lang="en-US" b="1" i="0" u="sng"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Ready Hour Emergency </a:t>
            </a:r>
            <a:r>
              <a:rPr lang="en-US" b="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a:t>
            </a:r>
            <a:r>
              <a:rPr lang="en-US" b="1" i="0" u="sng"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ations </a:t>
            </a:r>
            <a:r>
              <a:rPr lang="en-US" b="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a:t>
            </a:r>
            <a:r>
              <a:rPr lang="en-US" b="1" i="0" u="sng"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ucket</a:t>
            </a:r>
            <a:r>
              <a:rPr lang="en-US" b="1" i="0" dirty="0">
                <a:effectLst/>
                <a:latin typeface="Arial" panose="020B0604020202020204" pitchFamily="34" charset="0"/>
                <a:cs typeface="Arial" panose="020B0604020202020204" pitchFamily="34" charset="0"/>
              </a:rPr>
              <a:t> includes multiple freeze-dried meals, up to 120 servings.</a:t>
            </a:r>
          </a:p>
        </p:txBody>
      </p:sp>
      <p:sp>
        <p:nvSpPr>
          <p:cNvPr id="2" name="TextBox 1">
            <a:extLst>
              <a:ext uri="{FF2B5EF4-FFF2-40B4-BE49-F238E27FC236}">
                <a16:creationId xmlns:a16="http://schemas.microsoft.com/office/drawing/2014/main" id="{D428B15E-76D9-EECA-1084-77D97965D016}"/>
              </a:ext>
            </a:extLst>
          </p:cNvPr>
          <p:cNvSpPr txBox="1"/>
          <p:nvPr/>
        </p:nvSpPr>
        <p:spPr>
          <a:xfrm>
            <a:off x="204787" y="172335"/>
            <a:ext cx="11782425" cy="523220"/>
          </a:xfrm>
          <a:prstGeom prst="rect">
            <a:avLst/>
          </a:prstGeom>
          <a:noFill/>
        </p:spPr>
        <p:txBody>
          <a:bodyPr wrap="square" rtlCol="0">
            <a:spAutoFit/>
          </a:bodyPr>
          <a:lstStyle/>
          <a:p>
            <a:pPr algn="ctr"/>
            <a:r>
              <a:rPr lang="en-US" sz="2800" b="1" i="1" u="sng" dirty="0">
                <a:solidFill>
                  <a:srgbClr val="0070C0"/>
                </a:solidFill>
                <a:latin typeface="Arial" panose="020B0604020202020204" pitchFamily="34" charset="0"/>
                <a:cs typeface="Arial" panose="020B0604020202020204" pitchFamily="34" charset="0"/>
              </a:rPr>
              <a:t>Emergency  Preparedness Supplies To Have On Hand (Cont’d.)</a:t>
            </a:r>
          </a:p>
        </p:txBody>
      </p:sp>
      <p:sp>
        <p:nvSpPr>
          <p:cNvPr id="3" name="Rectangle 2">
            <a:extLst>
              <a:ext uri="{FF2B5EF4-FFF2-40B4-BE49-F238E27FC236}">
                <a16:creationId xmlns:a16="http://schemas.microsoft.com/office/drawing/2014/main" id="{10B6B964-BB86-2427-3A19-7A947A904D55}"/>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eep paper documents safe with a fire box. ">
            <a:extLst>
              <a:ext uri="{FF2B5EF4-FFF2-40B4-BE49-F238E27FC236}">
                <a16:creationId xmlns:a16="http://schemas.microsoft.com/office/drawing/2014/main" id="{A5BA52EA-F208-217E-CB53-7B68182FBA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94" y="882053"/>
            <a:ext cx="2129959" cy="1198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tart a fire anywhere with a fire starter. ">
            <a:extLst>
              <a:ext uri="{FF2B5EF4-FFF2-40B4-BE49-F238E27FC236}">
                <a16:creationId xmlns:a16="http://schemas.microsoft.com/office/drawing/2014/main" id="{2AA0AA8D-4410-BB2C-C930-5EAC6F7913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94" y="2208193"/>
            <a:ext cx="2129960" cy="11981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92C0FDD-2167-DEC4-A188-5C68A3BF0C3B}"/>
              </a:ext>
            </a:extLst>
          </p:cNvPr>
          <p:cNvSpPr txBox="1"/>
          <p:nvPr/>
        </p:nvSpPr>
        <p:spPr>
          <a:xfrm>
            <a:off x="2661167" y="1100689"/>
            <a:ext cx="9239135" cy="691856"/>
          </a:xfrm>
          <a:prstGeom prst="rect">
            <a:avLst/>
          </a:prstGeom>
          <a:noFill/>
        </p:spPr>
        <p:txBody>
          <a:bodyPr wrap="square">
            <a:spAutoFit/>
          </a:bodyPr>
          <a:lstStyle/>
          <a:p>
            <a:pPr algn="l">
              <a:lnSpc>
                <a:spcPts val="2400"/>
              </a:lnSpc>
            </a:pPr>
            <a:r>
              <a:rPr lang="en-US" b="1" i="0" dirty="0" err="1">
                <a:solidFill>
                  <a:srgbClr val="0F1111"/>
                </a:solidFill>
                <a:effectLst/>
                <a:latin typeface="Arial" panose="020B0604020202020204" pitchFamily="34" charset="0"/>
                <a:cs typeface="Arial" panose="020B0604020202020204" pitchFamily="34" charset="0"/>
              </a:rPr>
              <a:t>SentrySafe</a:t>
            </a:r>
            <a:r>
              <a:rPr lang="en-US" b="1" i="0" dirty="0">
                <a:solidFill>
                  <a:srgbClr val="0F1111"/>
                </a:solidFill>
                <a:effectLst/>
                <a:latin typeface="Arial" panose="020B0604020202020204" pitchFamily="34" charset="0"/>
                <a:cs typeface="Arial" panose="020B0604020202020204" pitchFamily="34" charset="0"/>
              </a:rPr>
              <a:t> Fireproof Safe Box with Key Lock, Chest Safe with Carrying Handle to Secure important documents, etc.</a:t>
            </a:r>
          </a:p>
        </p:txBody>
      </p:sp>
      <p:sp>
        <p:nvSpPr>
          <p:cNvPr id="9" name="TextBox 8">
            <a:extLst>
              <a:ext uri="{FF2B5EF4-FFF2-40B4-BE49-F238E27FC236}">
                <a16:creationId xmlns:a16="http://schemas.microsoft.com/office/drawing/2014/main" id="{7941C994-C007-A397-069E-CE8BA75E83E1}"/>
              </a:ext>
            </a:extLst>
          </p:cNvPr>
          <p:cNvSpPr txBox="1"/>
          <p:nvPr/>
        </p:nvSpPr>
        <p:spPr>
          <a:xfrm>
            <a:off x="2661167" y="2417980"/>
            <a:ext cx="9103241" cy="683520"/>
          </a:xfrm>
          <a:prstGeom prst="rect">
            <a:avLst/>
          </a:prstGeom>
          <a:noFill/>
        </p:spPr>
        <p:txBody>
          <a:bodyPr wrap="square">
            <a:spAutoFit/>
          </a:bodyPr>
          <a:lstStyle/>
          <a:p>
            <a:pPr algn="l">
              <a:lnSpc>
                <a:spcPts val="2400"/>
              </a:lnSpc>
            </a:pPr>
            <a:r>
              <a:rPr lang="en-US" b="1" i="0" dirty="0" err="1">
                <a:solidFill>
                  <a:srgbClr val="0F1111"/>
                </a:solidFill>
                <a:effectLst/>
                <a:latin typeface="Arial" panose="020B0604020202020204" pitchFamily="34" charset="0"/>
                <a:cs typeface="Arial" panose="020B0604020202020204" pitchFamily="34" charset="0"/>
              </a:rPr>
              <a:t>AOFAR</a:t>
            </a:r>
            <a:r>
              <a:rPr lang="en-US" b="1" i="0" dirty="0">
                <a:solidFill>
                  <a:srgbClr val="0F1111"/>
                </a:solidFill>
                <a:effectLst/>
                <a:latin typeface="Arial" panose="020B0604020202020204" pitchFamily="34" charset="0"/>
                <a:cs typeface="Arial" panose="020B0604020202020204" pitchFamily="34" charset="0"/>
              </a:rPr>
              <a:t> Fire Starter AF-381/AF-</a:t>
            </a:r>
            <a:r>
              <a:rPr lang="en-US" b="1" i="0" dirty="0" err="1">
                <a:solidFill>
                  <a:srgbClr val="0F1111"/>
                </a:solidFill>
                <a:effectLst/>
                <a:latin typeface="Arial" panose="020B0604020202020204" pitchFamily="34" charset="0"/>
                <a:cs typeface="Arial" panose="020B0604020202020204" pitchFamily="34" charset="0"/>
              </a:rPr>
              <a:t>381plus</a:t>
            </a:r>
            <a:r>
              <a:rPr lang="en-US" b="1" i="0" dirty="0">
                <a:solidFill>
                  <a:srgbClr val="0F1111"/>
                </a:solidFill>
                <a:effectLst/>
                <a:latin typeface="Arial" panose="020B0604020202020204" pitchFamily="34" charset="0"/>
                <a:cs typeface="Arial" panose="020B0604020202020204" pitchFamily="34" charset="0"/>
              </a:rPr>
              <a:t> Fire Steel with Paracord and Whistle for Camping, Hiking, Hunting, Backpacking, Boating, Emergency Rescue…</a:t>
            </a:r>
          </a:p>
        </p:txBody>
      </p:sp>
    </p:spTree>
    <p:extLst>
      <p:ext uri="{BB962C8B-B14F-4D97-AF65-F5344CB8AC3E}">
        <p14:creationId xmlns:p14="http://schemas.microsoft.com/office/powerpoint/2010/main" val="350971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FC4ED1B7-A1FF-0F6B-EAC4-E8BA1C42D1E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47C7FBD-482E-495A-8023-01BA8801720D}"/>
              </a:ext>
            </a:extLst>
          </p:cNvPr>
          <p:cNvSpPr/>
          <p:nvPr/>
        </p:nvSpPr>
        <p:spPr>
          <a:xfrm>
            <a:off x="314529" y="924448"/>
            <a:ext cx="3706242" cy="5700087"/>
          </a:xfrm>
          <a:prstGeom prst="rect">
            <a:avLst/>
          </a:prstGeom>
          <a:blipFill>
            <a:blip r:embed="rId2" cstate="print"/>
            <a:stretch>
              <a:fillRect/>
            </a:stretch>
          </a:blipFill>
        </p:spPr>
        <p:txBody>
          <a:bodyPr wrap="square" lIns="0" tIns="0" rIns="0" bIns="0" rtlCol="0"/>
          <a:lstStyle/>
          <a:p>
            <a:endParaRPr/>
          </a:p>
        </p:txBody>
      </p:sp>
      <p:sp>
        <p:nvSpPr>
          <p:cNvPr id="4" name="TextBox 3">
            <a:extLst>
              <a:ext uri="{FF2B5EF4-FFF2-40B4-BE49-F238E27FC236}">
                <a16:creationId xmlns:a16="http://schemas.microsoft.com/office/drawing/2014/main" id="{71AB3AB6-1D45-2569-9C27-F17BA98AC9BF}"/>
              </a:ext>
            </a:extLst>
          </p:cNvPr>
          <p:cNvSpPr txBox="1"/>
          <p:nvPr/>
        </p:nvSpPr>
        <p:spPr>
          <a:xfrm>
            <a:off x="4426082" y="776053"/>
            <a:ext cx="7354113" cy="523220"/>
          </a:xfrm>
          <a:prstGeom prst="rect">
            <a:avLst/>
          </a:prstGeom>
          <a:noFill/>
        </p:spPr>
        <p:txBody>
          <a:bodyPr wrap="square" rtlCol="0">
            <a:spAutoFit/>
          </a:bodyPr>
          <a:lstStyle/>
          <a:p>
            <a:pPr algn="ctr"/>
            <a:r>
              <a:rPr lang="en-US" sz="2800" b="1" u="sng" dirty="0">
                <a:solidFill>
                  <a:srgbClr val="FF0000"/>
                </a:solidFill>
              </a:rPr>
              <a:t>The “Go Bag”</a:t>
            </a:r>
          </a:p>
        </p:txBody>
      </p:sp>
      <p:sp>
        <p:nvSpPr>
          <p:cNvPr id="5" name="TextBox 4">
            <a:extLst>
              <a:ext uri="{FF2B5EF4-FFF2-40B4-BE49-F238E27FC236}">
                <a16:creationId xmlns:a16="http://schemas.microsoft.com/office/drawing/2014/main" id="{199E374F-9417-1EC4-EF62-9689489FAD44}"/>
              </a:ext>
            </a:extLst>
          </p:cNvPr>
          <p:cNvSpPr txBox="1"/>
          <p:nvPr/>
        </p:nvSpPr>
        <p:spPr>
          <a:xfrm>
            <a:off x="4290706" y="1299273"/>
            <a:ext cx="7624864"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“Go Bags”, are Backpacks filled with essential items you will need to evacuate your home in an emergency, and needs to be “ready to go”.  Placed in an easily accessible location (like the trunk of your car), is a great place to keep it.</a:t>
            </a:r>
          </a:p>
        </p:txBody>
      </p:sp>
      <p:sp>
        <p:nvSpPr>
          <p:cNvPr id="7" name="TextBox 6">
            <a:extLst>
              <a:ext uri="{FF2B5EF4-FFF2-40B4-BE49-F238E27FC236}">
                <a16:creationId xmlns:a16="http://schemas.microsoft.com/office/drawing/2014/main" id="{DE29B056-2A1F-E57F-3E77-744BCBABE658}"/>
              </a:ext>
            </a:extLst>
          </p:cNvPr>
          <p:cNvSpPr txBox="1"/>
          <p:nvPr/>
        </p:nvSpPr>
        <p:spPr>
          <a:xfrm>
            <a:off x="4215323" y="2499602"/>
            <a:ext cx="7451387" cy="4493538"/>
          </a:xfrm>
          <a:prstGeom prst="rect">
            <a:avLst/>
          </a:prstGeom>
          <a:noFill/>
        </p:spPr>
        <p:txBody>
          <a:bodyPr wrap="square" rtlCol="0">
            <a:spAutoFit/>
          </a:bodyPr>
          <a:lstStyle/>
          <a:p>
            <a:r>
              <a:rPr lang="en-US" b="1" i="1" u="sng" dirty="0">
                <a:latin typeface="Arial" panose="020B0604020202020204" pitchFamily="34" charset="0"/>
                <a:cs typeface="Arial" panose="020B0604020202020204" pitchFamily="34" charset="0"/>
              </a:rPr>
              <a:t>You can also customize your Go Bag by adding</a:t>
            </a:r>
            <a:r>
              <a:rPr lang="en-US" b="1" i="1"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Prescription Medications / Glasses / Contacts</a:t>
            </a:r>
          </a:p>
          <a:p>
            <a:pPr marL="342900" indent="-34290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Extra Keys</a:t>
            </a:r>
          </a:p>
          <a:p>
            <a:pPr marL="342900" indent="-34290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Bottled Water </a:t>
            </a:r>
          </a:p>
          <a:p>
            <a:pPr marL="342900" indent="-34290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Children’s favorite toys</a:t>
            </a:r>
          </a:p>
          <a:p>
            <a:pPr marL="342900" indent="-34290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Pet Food and medicines</a:t>
            </a:r>
          </a:p>
          <a:p>
            <a:pPr marL="342900" indent="-34290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Credit Cards / Check Book / Cash</a:t>
            </a:r>
          </a:p>
          <a:p>
            <a:pPr marL="342900" indent="-34290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N95 Masks</a:t>
            </a:r>
          </a:p>
          <a:p>
            <a:pPr marL="342900" indent="-34290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Map with Evacuation Routes</a:t>
            </a:r>
          </a:p>
          <a:p>
            <a:pPr marL="342900" indent="-34290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A Multi Tool Pocket Knife</a:t>
            </a:r>
          </a:p>
          <a:p>
            <a:pPr marL="342900" indent="-342900">
              <a:buFont typeface="Arial" panose="020B0604020202020204" pitchFamily="34" charset="0"/>
              <a:buChar char="●"/>
            </a:pPr>
            <a:r>
              <a:rPr lang="en-US" b="1" spc="-5" dirty="0">
                <a:solidFill>
                  <a:srgbClr val="FF0000"/>
                </a:solidFill>
                <a:latin typeface="Arial"/>
                <a:cs typeface="Arial"/>
              </a:rPr>
              <a:t>ZIP/USB drive with essential information </a:t>
            </a:r>
            <a:r>
              <a:rPr lang="en-US" b="1" dirty="0">
                <a:solidFill>
                  <a:srgbClr val="FF0000"/>
                </a:solidFill>
                <a:latin typeface="Arial"/>
                <a:cs typeface="Arial"/>
              </a:rPr>
              <a:t>from  </a:t>
            </a:r>
            <a:r>
              <a:rPr lang="en-US" b="1" spc="-5" dirty="0">
                <a:solidFill>
                  <a:srgbClr val="FF0000"/>
                </a:solidFill>
                <a:latin typeface="Arial"/>
                <a:cs typeface="Arial"/>
              </a:rPr>
              <a:t>your</a:t>
            </a:r>
            <a:r>
              <a:rPr lang="en-US" b="1" spc="-10" dirty="0">
                <a:solidFill>
                  <a:srgbClr val="FF0000"/>
                </a:solidFill>
                <a:latin typeface="Arial"/>
                <a:cs typeface="Arial"/>
              </a:rPr>
              <a:t> </a:t>
            </a:r>
            <a:r>
              <a:rPr lang="en-US" b="1" spc="-15" dirty="0">
                <a:solidFill>
                  <a:srgbClr val="FF0000"/>
                </a:solidFill>
                <a:latin typeface="Arial"/>
                <a:cs typeface="Arial"/>
              </a:rPr>
              <a:t>computer which should include pictures of items in your home.</a:t>
            </a:r>
          </a:p>
          <a:p>
            <a:endParaRPr lang="en-US" dirty="0">
              <a:latin typeface="Arial"/>
              <a:cs typeface="Arial"/>
            </a:endParaRPr>
          </a:p>
          <a:p>
            <a:r>
              <a:rPr lang="en-US" sz="1400" b="1" u="sng" spc="-5" dirty="0">
                <a:latin typeface="Arial"/>
                <a:cs typeface="Arial"/>
              </a:rPr>
              <a:t>Please Note</a:t>
            </a:r>
            <a:r>
              <a:rPr lang="en-US" sz="1400" b="1" spc="-5" dirty="0">
                <a:latin typeface="Arial"/>
                <a:cs typeface="Arial"/>
              </a:rPr>
              <a:t>:  Providing product information on the suggested supplies, is not considered an endorsement by this group, but strictly for informational purposes only.</a:t>
            </a:r>
            <a:endParaRPr lang="en-US" sz="1400" dirty="0">
              <a:latin typeface="Arial"/>
              <a:cs typeface="Arial"/>
            </a:endParaRP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003AE2B-8CCD-9D79-DFD7-50F15C4F443D}"/>
              </a:ext>
            </a:extLst>
          </p:cNvPr>
          <p:cNvSpPr txBox="1"/>
          <p:nvPr/>
        </p:nvSpPr>
        <p:spPr>
          <a:xfrm>
            <a:off x="1" y="205253"/>
            <a:ext cx="12191999" cy="523220"/>
          </a:xfrm>
          <a:prstGeom prst="rect">
            <a:avLst/>
          </a:prstGeom>
          <a:noFill/>
        </p:spPr>
        <p:txBody>
          <a:bodyPr wrap="square">
            <a:spAutoFit/>
          </a:bodyPr>
          <a:lstStyle/>
          <a:p>
            <a:pPr algn="ctr"/>
            <a:r>
              <a:rPr lang="en-US" sz="2800" b="1" i="1" u="sng" dirty="0">
                <a:solidFill>
                  <a:srgbClr val="0070C0"/>
                </a:solidFill>
                <a:latin typeface="Arial" panose="020B0604020202020204" pitchFamily="34" charset="0"/>
                <a:cs typeface="Arial" panose="020B0604020202020204" pitchFamily="34" charset="0"/>
              </a:rPr>
              <a:t>Emergency  Preparedness Supplies To Have On Hand (Cont’d.)</a:t>
            </a:r>
          </a:p>
        </p:txBody>
      </p:sp>
      <p:sp>
        <p:nvSpPr>
          <p:cNvPr id="6" name="Rectangle 5">
            <a:extLst>
              <a:ext uri="{FF2B5EF4-FFF2-40B4-BE49-F238E27FC236}">
                <a16:creationId xmlns:a16="http://schemas.microsoft.com/office/drawing/2014/main" id="{38F80CF5-E11F-2452-F587-8C1FE0312EAE}"/>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04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5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anim calcmode="lin" valueType="num">
                                      <p:cBhvr additive="base">
                                        <p:cTn id="55" dur="500" fill="hold"/>
                                        <p:tgtEl>
                                          <p:spTgt spid="7">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7">
                                            <p:txEl>
                                              <p:pRg st="10" end="10"/>
                                            </p:txEl>
                                          </p:spTgt>
                                        </p:tgtEl>
                                        <p:attrNameLst>
                                          <p:attrName>style.visibility</p:attrName>
                                        </p:attrNameLst>
                                      </p:cBhvr>
                                      <p:to>
                                        <p:strVal val="visible"/>
                                      </p:to>
                                    </p:set>
                                    <p:anim calcmode="lin" valueType="num">
                                      <p:cBhvr additive="base">
                                        <p:cTn id="61" dur="500" fill="hold"/>
                                        <p:tgtEl>
                                          <p:spTgt spid="7">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C6F416DE-AA9B-C8E5-D1C2-87A1F9F5CF1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ED088A2-4859-1FA1-0E6D-BDD6B36C4E6F}"/>
              </a:ext>
            </a:extLst>
          </p:cNvPr>
          <p:cNvSpPr/>
          <p:nvPr/>
        </p:nvSpPr>
        <p:spPr>
          <a:xfrm>
            <a:off x="290007" y="491506"/>
            <a:ext cx="2159540" cy="1661607"/>
          </a:xfrm>
          <a:prstGeom prst="rect">
            <a:avLst/>
          </a:prstGeom>
          <a:blipFill>
            <a:blip r:embed="rId2" cstate="print"/>
            <a:stretch>
              <a:fillRect/>
            </a:stretch>
          </a:blipFill>
        </p:spPr>
        <p:txBody>
          <a:bodyPr wrap="square" lIns="0" tIns="0" rIns="0" bIns="0" rtlCol="0"/>
          <a:lstStyle/>
          <a:p>
            <a:endParaRPr/>
          </a:p>
        </p:txBody>
      </p:sp>
      <p:sp>
        <p:nvSpPr>
          <p:cNvPr id="3" name="object 3">
            <a:extLst>
              <a:ext uri="{FF2B5EF4-FFF2-40B4-BE49-F238E27FC236}">
                <a16:creationId xmlns:a16="http://schemas.microsoft.com/office/drawing/2014/main" id="{7A75093E-39D0-5F14-8EB6-612CC1E732FB}"/>
              </a:ext>
            </a:extLst>
          </p:cNvPr>
          <p:cNvSpPr/>
          <p:nvPr/>
        </p:nvSpPr>
        <p:spPr>
          <a:xfrm>
            <a:off x="312298" y="2296307"/>
            <a:ext cx="1924050" cy="2448328"/>
          </a:xfrm>
          <a:prstGeom prst="rect">
            <a:avLst/>
          </a:prstGeom>
          <a:blipFill>
            <a:blip r:embed="rId3" cstate="print"/>
            <a:stretch>
              <a:fillRect/>
            </a:stretch>
          </a:blipFill>
        </p:spPr>
        <p:txBody>
          <a:bodyPr wrap="square" lIns="0" tIns="0" rIns="0" bIns="0" rtlCol="0"/>
          <a:lstStyle/>
          <a:p>
            <a:endParaRPr/>
          </a:p>
        </p:txBody>
      </p:sp>
      <p:sp>
        <p:nvSpPr>
          <p:cNvPr id="4" name="object 4">
            <a:extLst>
              <a:ext uri="{FF2B5EF4-FFF2-40B4-BE49-F238E27FC236}">
                <a16:creationId xmlns:a16="http://schemas.microsoft.com/office/drawing/2014/main" id="{44C29B4B-3BC5-EB83-CF7D-A1B063A8A75C}"/>
              </a:ext>
            </a:extLst>
          </p:cNvPr>
          <p:cNvSpPr/>
          <p:nvPr/>
        </p:nvSpPr>
        <p:spPr>
          <a:xfrm>
            <a:off x="312298" y="4887829"/>
            <a:ext cx="2430902" cy="1661608"/>
          </a:xfrm>
          <a:prstGeom prst="rect">
            <a:avLst/>
          </a:prstGeom>
          <a:blipFill>
            <a:blip r:embed="rId4"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88CD40D4-806E-28A6-FE23-E7B30CED3B02}"/>
              </a:ext>
            </a:extLst>
          </p:cNvPr>
          <p:cNvSpPr txBox="1"/>
          <p:nvPr/>
        </p:nvSpPr>
        <p:spPr>
          <a:xfrm>
            <a:off x="2236348" y="308563"/>
            <a:ext cx="9515474" cy="523220"/>
          </a:xfrm>
          <a:prstGeom prst="rect">
            <a:avLst/>
          </a:prstGeom>
          <a:noFill/>
        </p:spPr>
        <p:txBody>
          <a:bodyPr wrap="square" rtlCol="0">
            <a:spAutoFit/>
          </a:bodyPr>
          <a:lstStyle/>
          <a:p>
            <a:r>
              <a:rPr lang="en-US" sz="2800" b="1" i="1" u="sng" dirty="0">
                <a:solidFill>
                  <a:srgbClr val="0070C0"/>
                </a:solidFill>
                <a:latin typeface="Arial" panose="020B0604020202020204" pitchFamily="34" charset="0"/>
                <a:cs typeface="Arial" panose="020B0604020202020204" pitchFamily="34" charset="0"/>
              </a:rPr>
              <a:t>Protect your Important Papers, Documents and Photos</a:t>
            </a:r>
          </a:p>
        </p:txBody>
      </p:sp>
      <p:sp>
        <p:nvSpPr>
          <p:cNvPr id="7" name="object 6">
            <a:extLst>
              <a:ext uri="{FF2B5EF4-FFF2-40B4-BE49-F238E27FC236}">
                <a16:creationId xmlns:a16="http://schemas.microsoft.com/office/drawing/2014/main" id="{2FDC5B1B-6D31-50BA-3AC8-F21F5CB23237}"/>
              </a:ext>
            </a:extLst>
          </p:cNvPr>
          <p:cNvSpPr txBox="1"/>
          <p:nvPr/>
        </p:nvSpPr>
        <p:spPr>
          <a:xfrm>
            <a:off x="2913636" y="1061685"/>
            <a:ext cx="8988357" cy="5332229"/>
          </a:xfrm>
          <a:prstGeom prst="rect">
            <a:avLst/>
          </a:prstGeom>
        </p:spPr>
        <p:txBody>
          <a:bodyPr vert="horz" wrap="square" lIns="0" tIns="12700" rIns="0" bIns="0" rtlCol="0">
            <a:spAutoFit/>
          </a:bodyPr>
          <a:lstStyle/>
          <a:p>
            <a:pPr marL="12700" marR="146050">
              <a:lnSpc>
                <a:spcPct val="100000"/>
              </a:lnSpc>
              <a:spcBef>
                <a:spcPts val="100"/>
              </a:spcBef>
            </a:pPr>
            <a:r>
              <a:rPr b="1" spc="-5" dirty="0">
                <a:latin typeface="Arial"/>
                <a:cs typeface="Arial"/>
              </a:rPr>
              <a:t>Consider digitizing </a:t>
            </a:r>
            <a:r>
              <a:rPr b="1" dirty="0">
                <a:latin typeface="Arial"/>
                <a:cs typeface="Arial"/>
              </a:rPr>
              <a:t>technology </a:t>
            </a:r>
            <a:r>
              <a:rPr b="1" spc="-5" dirty="0">
                <a:latin typeface="Arial"/>
                <a:cs typeface="Arial"/>
              </a:rPr>
              <a:t>such as Dropbox, iCloud, Zip</a:t>
            </a:r>
            <a:r>
              <a:rPr lang="en-US" b="1" spc="-5" dirty="0">
                <a:latin typeface="Arial"/>
                <a:cs typeface="Arial"/>
              </a:rPr>
              <a:t>, and </a:t>
            </a:r>
            <a:r>
              <a:rPr b="1" spc="-5" dirty="0">
                <a:latin typeface="Arial"/>
                <a:cs typeface="Arial"/>
              </a:rPr>
              <a:t>USB drive</a:t>
            </a:r>
            <a:r>
              <a:rPr lang="en-US" b="1" spc="-5" dirty="0">
                <a:latin typeface="Arial"/>
                <a:cs typeface="Arial"/>
              </a:rPr>
              <a:t>s</a:t>
            </a:r>
            <a:r>
              <a:rPr b="1" spc="-5" dirty="0">
                <a:latin typeface="Arial"/>
                <a:cs typeface="Arial"/>
              </a:rPr>
              <a:t> </a:t>
            </a:r>
            <a:r>
              <a:rPr b="1" dirty="0">
                <a:latin typeface="Arial"/>
                <a:cs typeface="Arial"/>
              </a:rPr>
              <a:t>to </a:t>
            </a:r>
            <a:r>
              <a:rPr b="1" spc="-5" dirty="0">
                <a:latin typeface="Arial"/>
                <a:cs typeface="Arial"/>
              </a:rPr>
              <a:t>protect your important  information and</a:t>
            </a:r>
            <a:r>
              <a:rPr b="1" spc="-10" dirty="0">
                <a:latin typeface="Arial"/>
                <a:cs typeface="Arial"/>
              </a:rPr>
              <a:t> </a:t>
            </a:r>
            <a:r>
              <a:rPr b="1" spc="-5" dirty="0">
                <a:latin typeface="Arial"/>
                <a:cs typeface="Arial"/>
              </a:rPr>
              <a:t>documents.</a:t>
            </a:r>
            <a:r>
              <a:rPr lang="en-US" b="1" spc="-5" dirty="0">
                <a:latin typeface="Arial"/>
                <a:cs typeface="Arial"/>
              </a:rPr>
              <a:t>  </a:t>
            </a:r>
          </a:p>
          <a:p>
            <a:pPr marL="12700" marR="146050">
              <a:lnSpc>
                <a:spcPct val="100000"/>
              </a:lnSpc>
              <a:spcBef>
                <a:spcPts val="100"/>
              </a:spcBef>
            </a:pPr>
            <a:endParaRPr lang="en-US" b="1" spc="-5" dirty="0">
              <a:latin typeface="Arial"/>
              <a:cs typeface="Arial"/>
            </a:endParaRPr>
          </a:p>
          <a:p>
            <a:pPr marL="12700" marR="146050">
              <a:lnSpc>
                <a:spcPct val="100000"/>
              </a:lnSpc>
              <a:spcBef>
                <a:spcPts val="100"/>
              </a:spcBef>
            </a:pPr>
            <a:r>
              <a:rPr lang="en-US" b="1" i="1" u="sng" spc="-5" dirty="0">
                <a:latin typeface="Arial"/>
                <a:cs typeface="Arial"/>
              </a:rPr>
              <a:t>Include the following:</a:t>
            </a:r>
            <a:endParaRPr b="1" dirty="0">
              <a:latin typeface="Arial"/>
              <a:cs typeface="Arial"/>
            </a:endParaRPr>
          </a:p>
          <a:p>
            <a:pPr marL="469900" indent="-469900">
              <a:lnSpc>
                <a:spcPct val="100000"/>
              </a:lnSpc>
              <a:buChar char="●"/>
              <a:tabLst>
                <a:tab pos="285750" algn="l"/>
              </a:tabLst>
            </a:pPr>
            <a:r>
              <a:rPr b="1" spc="-5" dirty="0">
                <a:solidFill>
                  <a:srgbClr val="FF0000"/>
                </a:solidFill>
                <a:latin typeface="Arial"/>
                <a:cs typeface="Arial"/>
              </a:rPr>
              <a:t>Family</a:t>
            </a:r>
            <a:r>
              <a:rPr b="1" spc="-10" dirty="0">
                <a:solidFill>
                  <a:srgbClr val="FF0000"/>
                </a:solidFill>
                <a:latin typeface="Arial"/>
                <a:cs typeface="Arial"/>
              </a:rPr>
              <a:t> </a:t>
            </a:r>
            <a:r>
              <a:rPr b="1" spc="-5" dirty="0">
                <a:solidFill>
                  <a:srgbClr val="FF0000"/>
                </a:solidFill>
                <a:latin typeface="Arial"/>
                <a:cs typeface="Arial"/>
              </a:rPr>
              <a:t>Photos</a:t>
            </a:r>
            <a:endParaRPr b="1" dirty="0">
              <a:solidFill>
                <a:srgbClr val="FF0000"/>
              </a:solidFill>
              <a:latin typeface="Arial"/>
              <a:cs typeface="Arial"/>
            </a:endParaRPr>
          </a:p>
          <a:p>
            <a:pPr marL="469900" indent="-469900">
              <a:lnSpc>
                <a:spcPct val="100000"/>
              </a:lnSpc>
              <a:buChar char="●"/>
              <a:tabLst>
                <a:tab pos="285750" algn="l"/>
              </a:tabLst>
            </a:pPr>
            <a:r>
              <a:rPr b="1" spc="-5" dirty="0">
                <a:solidFill>
                  <a:srgbClr val="FF0000"/>
                </a:solidFill>
                <a:latin typeface="Arial"/>
                <a:cs typeface="Arial"/>
              </a:rPr>
              <a:t>Deeds</a:t>
            </a:r>
            <a:r>
              <a:rPr lang="en-US" b="1" spc="-5" dirty="0">
                <a:solidFill>
                  <a:srgbClr val="FF0000"/>
                </a:solidFill>
                <a:latin typeface="Arial"/>
                <a:cs typeface="Arial"/>
              </a:rPr>
              <a:t>, </a:t>
            </a:r>
            <a:r>
              <a:rPr b="1" spc="-10" dirty="0">
                <a:solidFill>
                  <a:srgbClr val="FF0000"/>
                </a:solidFill>
                <a:latin typeface="Arial"/>
                <a:cs typeface="Arial"/>
              </a:rPr>
              <a:t>Wills</a:t>
            </a:r>
            <a:r>
              <a:rPr lang="en-US" b="1" spc="-10" dirty="0">
                <a:solidFill>
                  <a:srgbClr val="FF0000"/>
                </a:solidFill>
                <a:latin typeface="Arial"/>
                <a:cs typeface="Arial"/>
              </a:rPr>
              <a:t>, and T</a:t>
            </a:r>
            <a:r>
              <a:rPr b="1" spc="-10" dirty="0">
                <a:solidFill>
                  <a:srgbClr val="FF0000"/>
                </a:solidFill>
                <a:latin typeface="Arial"/>
                <a:cs typeface="Arial"/>
              </a:rPr>
              <a:t>rust</a:t>
            </a:r>
            <a:r>
              <a:rPr lang="en-US" b="1" spc="-10" dirty="0">
                <a:solidFill>
                  <a:srgbClr val="FF0000"/>
                </a:solidFill>
                <a:latin typeface="Arial"/>
                <a:cs typeface="Arial"/>
              </a:rPr>
              <a:t>s</a:t>
            </a:r>
            <a:endParaRPr b="1" dirty="0">
              <a:solidFill>
                <a:srgbClr val="FF0000"/>
              </a:solidFill>
              <a:latin typeface="Arial"/>
              <a:cs typeface="Arial"/>
            </a:endParaRPr>
          </a:p>
          <a:p>
            <a:pPr marL="469900" indent="-469900">
              <a:lnSpc>
                <a:spcPct val="100000"/>
              </a:lnSpc>
              <a:buChar char="●"/>
              <a:tabLst>
                <a:tab pos="285750" algn="l"/>
              </a:tabLst>
            </a:pPr>
            <a:r>
              <a:rPr b="1" spc="-25" dirty="0">
                <a:solidFill>
                  <a:srgbClr val="FF0000"/>
                </a:solidFill>
                <a:latin typeface="Arial"/>
                <a:cs typeface="Arial"/>
              </a:rPr>
              <a:t>Taxes</a:t>
            </a:r>
            <a:r>
              <a:rPr lang="en-US" b="1" spc="-25" dirty="0">
                <a:solidFill>
                  <a:srgbClr val="FF0000"/>
                </a:solidFill>
                <a:latin typeface="Arial"/>
                <a:cs typeface="Arial"/>
              </a:rPr>
              <a:t> and </a:t>
            </a:r>
            <a:r>
              <a:rPr b="1" spc="-25" dirty="0">
                <a:solidFill>
                  <a:srgbClr val="FF0000"/>
                </a:solidFill>
                <a:latin typeface="Arial"/>
                <a:cs typeface="Arial"/>
              </a:rPr>
              <a:t>Bank</a:t>
            </a:r>
            <a:r>
              <a:rPr b="1" spc="-110" dirty="0">
                <a:solidFill>
                  <a:srgbClr val="FF0000"/>
                </a:solidFill>
                <a:latin typeface="Arial"/>
                <a:cs typeface="Arial"/>
              </a:rPr>
              <a:t> </a:t>
            </a:r>
            <a:r>
              <a:rPr b="1" spc="-5" dirty="0">
                <a:solidFill>
                  <a:srgbClr val="FF0000"/>
                </a:solidFill>
                <a:latin typeface="Arial"/>
                <a:cs typeface="Arial"/>
              </a:rPr>
              <a:t>Accounts</a:t>
            </a:r>
            <a:endParaRPr b="1" dirty="0">
              <a:solidFill>
                <a:srgbClr val="FF0000"/>
              </a:solidFill>
              <a:latin typeface="Arial"/>
              <a:cs typeface="Arial"/>
            </a:endParaRPr>
          </a:p>
          <a:p>
            <a:pPr marL="469900" indent="-469900">
              <a:lnSpc>
                <a:spcPct val="100000"/>
              </a:lnSpc>
              <a:buChar char="●"/>
              <a:tabLst>
                <a:tab pos="285750" algn="l"/>
              </a:tabLst>
            </a:pPr>
            <a:r>
              <a:rPr b="1" spc="-5" dirty="0">
                <a:solidFill>
                  <a:srgbClr val="FF0000"/>
                </a:solidFill>
                <a:latin typeface="Arial"/>
                <a:cs typeface="Arial"/>
              </a:rPr>
              <a:t>Pictures </a:t>
            </a:r>
            <a:r>
              <a:rPr lang="en-US" b="1" spc="-5" dirty="0">
                <a:solidFill>
                  <a:srgbClr val="FF0000"/>
                </a:solidFill>
                <a:latin typeface="Arial"/>
                <a:cs typeface="Arial"/>
              </a:rPr>
              <a:t>of your home and contents </a:t>
            </a:r>
            <a:r>
              <a:rPr b="1" spc="-5" dirty="0">
                <a:solidFill>
                  <a:srgbClr val="FF0000"/>
                </a:solidFill>
                <a:latin typeface="Arial"/>
                <a:cs typeface="Arial"/>
              </a:rPr>
              <a:t>for</a:t>
            </a:r>
            <a:r>
              <a:rPr b="1" spc="-20" dirty="0">
                <a:solidFill>
                  <a:srgbClr val="FF0000"/>
                </a:solidFill>
                <a:latin typeface="Arial"/>
                <a:cs typeface="Arial"/>
              </a:rPr>
              <a:t> </a:t>
            </a:r>
            <a:r>
              <a:rPr b="1" spc="-5">
                <a:solidFill>
                  <a:srgbClr val="FF0000"/>
                </a:solidFill>
                <a:latin typeface="Arial"/>
                <a:cs typeface="Arial"/>
              </a:rPr>
              <a:t>Insurance</a:t>
            </a:r>
            <a:r>
              <a:rPr lang="en-US" b="1" spc="-5">
                <a:solidFill>
                  <a:srgbClr val="FF0000"/>
                </a:solidFill>
                <a:latin typeface="Arial"/>
                <a:cs typeface="Arial"/>
              </a:rPr>
              <a:t> Purposes.</a:t>
            </a:r>
            <a:endParaRPr b="1" dirty="0">
              <a:solidFill>
                <a:srgbClr val="FF0000"/>
              </a:solidFill>
              <a:latin typeface="Arial"/>
              <a:cs typeface="Arial"/>
            </a:endParaRPr>
          </a:p>
          <a:p>
            <a:pPr marL="469900" indent="-469900">
              <a:lnSpc>
                <a:spcPct val="100000"/>
              </a:lnSpc>
              <a:buChar char="●"/>
              <a:tabLst>
                <a:tab pos="285750" algn="l"/>
              </a:tabLst>
            </a:pPr>
            <a:r>
              <a:rPr b="1" spc="-5" dirty="0">
                <a:solidFill>
                  <a:srgbClr val="FF0000"/>
                </a:solidFill>
                <a:latin typeface="Arial"/>
                <a:cs typeface="Arial"/>
              </a:rPr>
              <a:t>Address</a:t>
            </a:r>
            <a:r>
              <a:rPr b="1" spc="-15" dirty="0">
                <a:solidFill>
                  <a:srgbClr val="FF0000"/>
                </a:solidFill>
                <a:latin typeface="Arial"/>
                <a:cs typeface="Arial"/>
              </a:rPr>
              <a:t> </a:t>
            </a:r>
            <a:r>
              <a:rPr b="1" spc="-5" dirty="0">
                <a:solidFill>
                  <a:srgbClr val="FF0000"/>
                </a:solidFill>
                <a:latin typeface="Arial"/>
                <a:cs typeface="Arial"/>
              </a:rPr>
              <a:t>Books</a:t>
            </a:r>
            <a:endParaRPr b="1" dirty="0">
              <a:solidFill>
                <a:srgbClr val="FF0000"/>
              </a:solidFill>
              <a:latin typeface="Arial"/>
              <a:cs typeface="Arial"/>
            </a:endParaRPr>
          </a:p>
          <a:p>
            <a:pPr marL="469900" indent="-469900">
              <a:lnSpc>
                <a:spcPct val="100000"/>
              </a:lnSpc>
              <a:buChar char="●"/>
              <a:tabLst>
                <a:tab pos="285750" algn="l"/>
              </a:tabLst>
            </a:pPr>
            <a:r>
              <a:rPr b="1" spc="-5" dirty="0">
                <a:solidFill>
                  <a:srgbClr val="FF0000"/>
                </a:solidFill>
                <a:latin typeface="Arial"/>
                <a:cs typeface="Arial"/>
              </a:rPr>
              <a:t>Prescriptions</a:t>
            </a:r>
            <a:endParaRPr lang="en-US" b="1" spc="-5" dirty="0">
              <a:solidFill>
                <a:srgbClr val="FF0000"/>
              </a:solidFill>
              <a:latin typeface="Arial"/>
              <a:cs typeface="Arial"/>
            </a:endParaRPr>
          </a:p>
          <a:p>
            <a:pPr marL="469900" indent="-469900">
              <a:buFontTx/>
              <a:buChar char="●"/>
              <a:tabLst>
                <a:tab pos="285750" algn="l"/>
              </a:tabLst>
            </a:pPr>
            <a:r>
              <a:rPr lang="en-US" sz="1800" b="1" dirty="0">
                <a:solidFill>
                  <a:srgbClr val="FF0000"/>
                </a:solidFill>
                <a:latin typeface="Arial" panose="020B0604020202020204" pitchFamily="34" charset="0"/>
                <a:cs typeface="Arial" panose="020B0604020202020204" pitchFamily="34" charset="0"/>
              </a:rPr>
              <a:t>Make a Video of the contents of the inside and outside of your home </a:t>
            </a:r>
            <a:r>
              <a:rPr lang="en-US" sz="1800" b="1" u="sng" dirty="0">
                <a:solidFill>
                  <a:srgbClr val="FF0000"/>
                </a:solidFill>
                <a:latin typeface="Arial" panose="020B0604020202020204" pitchFamily="34" charset="0"/>
                <a:cs typeface="Arial" panose="020B0604020202020204" pitchFamily="34" charset="0"/>
              </a:rPr>
              <a:t>before </a:t>
            </a:r>
            <a:r>
              <a:rPr lang="en-US" sz="1800" b="1" dirty="0">
                <a:solidFill>
                  <a:srgbClr val="FF0000"/>
                </a:solidFill>
                <a:latin typeface="Arial" panose="020B0604020202020204" pitchFamily="34" charset="0"/>
                <a:cs typeface="Arial" panose="020B0604020202020204" pitchFamily="34" charset="0"/>
              </a:rPr>
              <a:t>disaster hits.  Go room to </a:t>
            </a:r>
            <a:r>
              <a:rPr lang="en-US" b="1" dirty="0">
                <a:solidFill>
                  <a:srgbClr val="FF0000"/>
                </a:solidFill>
                <a:latin typeface="Arial" panose="020B0604020202020204" pitchFamily="34" charset="0"/>
                <a:cs typeface="Arial" panose="020B0604020202020204" pitchFamily="34" charset="0"/>
              </a:rPr>
              <a:t>room and don’t forget inside the cabinets as well.</a:t>
            </a:r>
          </a:p>
          <a:p>
            <a:pPr>
              <a:tabLst>
                <a:tab pos="285750" algn="l"/>
              </a:tabLst>
            </a:pPr>
            <a:r>
              <a:rPr lang="en-US" b="1" dirty="0">
                <a:solidFill>
                  <a:srgbClr val="FF0000"/>
                </a:solidFill>
                <a:latin typeface="Arial" panose="020B0604020202020204" pitchFamily="34" charset="0"/>
                <a:cs typeface="Arial" panose="020B0604020202020204" pitchFamily="34" charset="0"/>
              </a:rPr>
              <a:t>	   </a:t>
            </a:r>
            <a:r>
              <a:rPr lang="en-US" b="1" i="1" dirty="0">
                <a:solidFill>
                  <a:srgbClr val="FF0000"/>
                </a:solidFill>
                <a:latin typeface="Arial" panose="020B0604020202020204" pitchFamily="34" charset="0"/>
                <a:cs typeface="Arial" panose="020B0604020202020204" pitchFamily="34" charset="0"/>
              </a:rPr>
              <a:t>See: </a:t>
            </a:r>
            <a:r>
              <a:rPr lang="en-US" b="1" i="1" dirty="0">
                <a:solidFill>
                  <a:srgbClr val="FF0000"/>
                </a:solidFill>
                <a:latin typeface="Arial" panose="020B0604020202020204" pitchFamily="34" charset="0"/>
                <a:cs typeface="Arial" panose="020B0604020202020204" pitchFamily="34" charset="0"/>
                <a:hlinkClick r:id="rId5"/>
              </a:rPr>
              <a:t>https://www.insurance.ca.gov/flipbook/Home-Inventory2020/</a:t>
            </a:r>
            <a:endParaRPr lang="en-US" b="1" i="1" dirty="0">
              <a:solidFill>
                <a:srgbClr val="FF0000"/>
              </a:solidFill>
              <a:latin typeface="Arial" panose="020B0604020202020204" pitchFamily="34" charset="0"/>
              <a:cs typeface="Arial" panose="020B0604020202020204" pitchFamily="34" charset="0"/>
            </a:endParaRPr>
          </a:p>
          <a:p>
            <a:pPr lvl="1" indent="-457200">
              <a:buFont typeface="Arial" panose="020B0604020202020204" pitchFamily="34" charset="0"/>
              <a:buChar char="●"/>
              <a:tabLst>
                <a:tab pos="285750" algn="l"/>
              </a:tabLst>
            </a:pPr>
            <a:r>
              <a:rPr lang="en-US" b="1" dirty="0">
                <a:solidFill>
                  <a:srgbClr val="FF0000"/>
                </a:solidFill>
                <a:latin typeface="Arial" panose="020B0604020202020204" pitchFamily="34" charset="0"/>
                <a:cs typeface="Arial" panose="020B0604020202020204" pitchFamily="34" charset="0"/>
              </a:rPr>
              <a:t>Use an external Back-Up Drive to store your important computer documents.</a:t>
            </a:r>
          </a:p>
          <a:p>
            <a:pPr>
              <a:tabLst>
                <a:tab pos="285750" algn="l"/>
              </a:tabLst>
            </a:pPr>
            <a:r>
              <a:rPr lang="en-US" b="1" dirty="0">
                <a:solidFill>
                  <a:srgbClr val="FF0000"/>
                </a:solidFill>
                <a:latin typeface="Arial" panose="020B0604020202020204" pitchFamily="34" charset="0"/>
                <a:cs typeface="Arial" panose="020B0604020202020204" pitchFamily="34" charset="0"/>
              </a:rPr>
              <a:t>	</a:t>
            </a:r>
            <a:endParaRPr b="1" dirty="0">
              <a:latin typeface="Arial"/>
              <a:cs typeface="Arial"/>
            </a:endParaRPr>
          </a:p>
          <a:p>
            <a:pPr marL="12700" marR="5080">
              <a:lnSpc>
                <a:spcPct val="100000"/>
              </a:lnSpc>
            </a:pPr>
            <a:r>
              <a:rPr b="1" spc="-5" dirty="0">
                <a:latin typeface="Arial"/>
                <a:cs typeface="Arial"/>
              </a:rPr>
              <a:t>If </a:t>
            </a:r>
            <a:r>
              <a:rPr b="1" dirty="0">
                <a:latin typeface="Arial"/>
                <a:cs typeface="Arial"/>
              </a:rPr>
              <a:t>you </a:t>
            </a:r>
            <a:r>
              <a:rPr b="1" spc="-5" dirty="0">
                <a:latin typeface="Arial"/>
                <a:cs typeface="Arial"/>
              </a:rPr>
              <a:t>are not </a:t>
            </a:r>
            <a:r>
              <a:rPr b="1" dirty="0">
                <a:latin typeface="Arial"/>
                <a:cs typeface="Arial"/>
              </a:rPr>
              <a:t>comfortable </a:t>
            </a:r>
            <a:r>
              <a:rPr b="1" spc="-5" dirty="0">
                <a:latin typeface="Arial"/>
                <a:cs typeface="Arial"/>
              </a:rPr>
              <a:t>placing information in the icloud,  put it on </a:t>
            </a:r>
            <a:r>
              <a:rPr b="1" dirty="0">
                <a:latin typeface="Arial"/>
                <a:cs typeface="Arial"/>
              </a:rPr>
              <a:t>a </a:t>
            </a:r>
            <a:r>
              <a:rPr lang="en-US" b="1" dirty="0">
                <a:latin typeface="Arial"/>
                <a:cs typeface="Arial"/>
              </a:rPr>
              <a:t>Zip, F</a:t>
            </a:r>
            <a:r>
              <a:rPr b="1" dirty="0">
                <a:latin typeface="Arial"/>
                <a:cs typeface="Arial"/>
              </a:rPr>
              <a:t>lash</a:t>
            </a:r>
            <a:r>
              <a:rPr lang="en-US" b="1" dirty="0">
                <a:latin typeface="Arial"/>
                <a:cs typeface="Arial"/>
              </a:rPr>
              <a:t>, </a:t>
            </a:r>
            <a:r>
              <a:rPr b="1" dirty="0">
                <a:latin typeface="Arial"/>
                <a:cs typeface="Arial"/>
              </a:rPr>
              <a:t>USB</a:t>
            </a:r>
            <a:r>
              <a:rPr lang="en-US" b="1" dirty="0">
                <a:latin typeface="Arial"/>
                <a:cs typeface="Arial"/>
              </a:rPr>
              <a:t>, or External</a:t>
            </a:r>
            <a:r>
              <a:rPr b="1" dirty="0">
                <a:latin typeface="Arial"/>
                <a:cs typeface="Arial"/>
              </a:rPr>
              <a:t> </a:t>
            </a:r>
            <a:r>
              <a:rPr lang="en-US" b="1" spc="-5" dirty="0">
                <a:latin typeface="Arial"/>
                <a:cs typeface="Arial"/>
              </a:rPr>
              <a:t>D</a:t>
            </a:r>
            <a:r>
              <a:rPr b="1" spc="-5" dirty="0">
                <a:latin typeface="Arial"/>
                <a:cs typeface="Arial"/>
              </a:rPr>
              <a:t>rive</a:t>
            </a:r>
            <a:r>
              <a:rPr lang="en-US" b="1" spc="-5" dirty="0">
                <a:latin typeface="Arial"/>
                <a:cs typeface="Arial"/>
              </a:rPr>
              <a:t>,</a:t>
            </a:r>
            <a:r>
              <a:rPr b="1" spc="-5" dirty="0">
                <a:latin typeface="Arial"/>
                <a:cs typeface="Arial"/>
              </a:rPr>
              <a:t> and place in </a:t>
            </a:r>
            <a:r>
              <a:rPr b="1" dirty="0">
                <a:latin typeface="Arial"/>
                <a:cs typeface="Arial"/>
              </a:rPr>
              <a:t>a secure </a:t>
            </a:r>
            <a:r>
              <a:rPr lang="en-US" b="1" dirty="0">
                <a:latin typeface="Arial"/>
                <a:cs typeface="Arial"/>
              </a:rPr>
              <a:t>l</a:t>
            </a:r>
            <a:r>
              <a:rPr b="1" spc="-5" dirty="0">
                <a:latin typeface="Arial"/>
                <a:cs typeface="Arial"/>
              </a:rPr>
              <a:t>ocation.</a:t>
            </a:r>
            <a:endParaRPr lang="en-US" b="1" spc="-5" dirty="0">
              <a:latin typeface="Arial"/>
              <a:cs typeface="Arial"/>
            </a:endParaRPr>
          </a:p>
          <a:p>
            <a:pPr marL="12700" marR="5080">
              <a:lnSpc>
                <a:spcPct val="100000"/>
              </a:lnSpc>
            </a:pPr>
            <a:endParaRPr b="1" dirty="0">
              <a:latin typeface="Arial"/>
              <a:cs typeface="Arial"/>
            </a:endParaRPr>
          </a:p>
          <a:p>
            <a:pPr marL="12700" algn="ctr">
              <a:lnSpc>
                <a:spcPct val="100000"/>
              </a:lnSpc>
            </a:pPr>
            <a:r>
              <a:rPr sz="2000" b="1" i="1" u="sng" spc="-5" dirty="0">
                <a:solidFill>
                  <a:srgbClr val="FF0000"/>
                </a:solidFill>
                <a:latin typeface="Arial"/>
                <a:cs typeface="Arial"/>
              </a:rPr>
              <a:t>DO IT NOW</a:t>
            </a:r>
            <a:r>
              <a:rPr lang="en-US" sz="2000" b="1" i="1" u="sng" spc="-5" dirty="0">
                <a:solidFill>
                  <a:srgbClr val="FF0000"/>
                </a:solidFill>
                <a:latin typeface="Arial"/>
                <a:cs typeface="Arial"/>
              </a:rPr>
              <a:t>,  </a:t>
            </a:r>
            <a:r>
              <a:rPr sz="2000" b="1" i="1" u="sng" spc="-5" dirty="0">
                <a:solidFill>
                  <a:srgbClr val="FF0000"/>
                </a:solidFill>
                <a:latin typeface="Arial"/>
                <a:cs typeface="Arial"/>
              </a:rPr>
              <a:t>instead of when</a:t>
            </a:r>
            <a:r>
              <a:rPr sz="2000" b="1" i="1" u="sng" spc="-20" dirty="0">
                <a:solidFill>
                  <a:srgbClr val="FF0000"/>
                </a:solidFill>
                <a:latin typeface="Arial"/>
                <a:cs typeface="Arial"/>
              </a:rPr>
              <a:t> </a:t>
            </a:r>
            <a:r>
              <a:rPr lang="en-US" sz="2000" b="1" i="1" u="sng" spc="-20" dirty="0">
                <a:solidFill>
                  <a:srgbClr val="FF0000"/>
                </a:solidFill>
                <a:latin typeface="Arial"/>
                <a:cs typeface="Arial"/>
              </a:rPr>
              <a:t>you are </a:t>
            </a:r>
            <a:r>
              <a:rPr sz="2000" b="1" i="1" u="sng" spc="-5" dirty="0">
                <a:solidFill>
                  <a:srgbClr val="FF0000"/>
                </a:solidFill>
                <a:latin typeface="Arial"/>
                <a:cs typeface="Arial"/>
              </a:rPr>
              <a:t>evacuating!</a:t>
            </a:r>
            <a:endParaRPr sz="2000" b="1" i="1" u="sng" dirty="0">
              <a:solidFill>
                <a:srgbClr val="FF0000"/>
              </a:solidFill>
              <a:latin typeface="Arial"/>
              <a:cs typeface="Arial"/>
            </a:endParaRPr>
          </a:p>
        </p:txBody>
      </p:sp>
      <p:sp>
        <p:nvSpPr>
          <p:cNvPr id="5" name="Rectangle 4">
            <a:extLst>
              <a:ext uri="{FF2B5EF4-FFF2-40B4-BE49-F238E27FC236}">
                <a16:creationId xmlns:a16="http://schemas.microsoft.com/office/drawing/2014/main" id="{6D0478F2-6764-00B4-1553-827501668372}"/>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54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5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fill="hold"/>
                                        <p:tgtEl>
                                          <p:spTgt spid="7">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 calcmode="lin" valueType="num">
                                      <p:cBhvr additive="base">
                                        <p:cTn id="49" dur="500" fill="hold"/>
                                        <p:tgtEl>
                                          <p:spTgt spid="7">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7">
                                            <p:txEl>
                                              <p:pRg st="11" end="11"/>
                                            </p:txEl>
                                          </p:spTgt>
                                        </p:tgtEl>
                                        <p:attrNameLst>
                                          <p:attrName>style.visibility</p:attrName>
                                        </p:attrNameLst>
                                      </p:cBhvr>
                                      <p:to>
                                        <p:strVal val="visible"/>
                                      </p:to>
                                    </p:set>
                                    <p:anim calcmode="lin" valueType="num">
                                      <p:cBhvr additive="base">
                                        <p:cTn id="55" dur="500" fill="hold"/>
                                        <p:tgtEl>
                                          <p:spTgt spid="7">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7">
                                            <p:txEl>
                                              <p:pRg st="12" end="12"/>
                                            </p:txEl>
                                          </p:spTgt>
                                        </p:tgtEl>
                                        <p:attrNameLst>
                                          <p:attrName>style.visibility</p:attrName>
                                        </p:attrNameLst>
                                      </p:cBhvr>
                                      <p:to>
                                        <p:strVal val="visible"/>
                                      </p:to>
                                    </p:set>
                                    <p:anim calcmode="lin" valueType="num">
                                      <p:cBhvr additive="base">
                                        <p:cTn id="61" dur="500" fill="hold"/>
                                        <p:tgtEl>
                                          <p:spTgt spid="7">
                                            <p:txEl>
                                              <p:pRg st="12" end="1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7">
                                            <p:txEl>
                                              <p:pRg st="15" end="15"/>
                                            </p:txEl>
                                          </p:spTgt>
                                        </p:tgtEl>
                                        <p:attrNameLst>
                                          <p:attrName>style.visibility</p:attrName>
                                        </p:attrNameLst>
                                      </p:cBhvr>
                                      <p:to>
                                        <p:strVal val="visible"/>
                                      </p:to>
                                    </p:set>
                                    <p:anim calcmode="lin" valueType="num">
                                      <p:cBhvr>
                                        <p:cTn id="67" dur="1000" fill="hold"/>
                                        <p:tgtEl>
                                          <p:spTgt spid="7">
                                            <p:txEl>
                                              <p:pRg st="15" end="15"/>
                                            </p:txEl>
                                          </p:spTgt>
                                        </p:tgtEl>
                                        <p:attrNameLst>
                                          <p:attrName>ppt_w</p:attrName>
                                        </p:attrNameLst>
                                      </p:cBhvr>
                                      <p:tavLst>
                                        <p:tav tm="0">
                                          <p:val>
                                            <p:fltVal val="0"/>
                                          </p:val>
                                        </p:tav>
                                        <p:tav tm="100000">
                                          <p:val>
                                            <p:strVal val="#ppt_w"/>
                                          </p:val>
                                        </p:tav>
                                      </p:tavLst>
                                    </p:anim>
                                    <p:anim calcmode="lin" valueType="num">
                                      <p:cBhvr>
                                        <p:cTn id="68" dur="1000" fill="hold"/>
                                        <p:tgtEl>
                                          <p:spTgt spid="7">
                                            <p:txEl>
                                              <p:pRg st="15" end="15"/>
                                            </p:txEl>
                                          </p:spTgt>
                                        </p:tgtEl>
                                        <p:attrNameLst>
                                          <p:attrName>ppt_h</p:attrName>
                                        </p:attrNameLst>
                                      </p:cBhvr>
                                      <p:tavLst>
                                        <p:tav tm="0">
                                          <p:val>
                                            <p:fltVal val="0"/>
                                          </p:val>
                                        </p:tav>
                                        <p:tav tm="100000">
                                          <p:val>
                                            <p:strVal val="#ppt_h"/>
                                          </p:val>
                                        </p:tav>
                                      </p:tavLst>
                                    </p:anim>
                                    <p:anim calcmode="lin" valueType="num">
                                      <p:cBhvr>
                                        <p:cTn id="69" dur="1000" fill="hold"/>
                                        <p:tgtEl>
                                          <p:spTgt spid="7">
                                            <p:txEl>
                                              <p:pRg st="15" end="15"/>
                                            </p:txEl>
                                          </p:spTgt>
                                        </p:tgtEl>
                                        <p:attrNameLst>
                                          <p:attrName>style.rotation</p:attrName>
                                        </p:attrNameLst>
                                      </p:cBhvr>
                                      <p:tavLst>
                                        <p:tav tm="0">
                                          <p:val>
                                            <p:fltVal val="90"/>
                                          </p:val>
                                        </p:tav>
                                        <p:tav tm="100000">
                                          <p:val>
                                            <p:fltVal val="0"/>
                                          </p:val>
                                        </p:tav>
                                      </p:tavLst>
                                    </p:anim>
                                    <p:animEffect transition="in" filter="fade">
                                      <p:cBhvr>
                                        <p:cTn id="70" dur="10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8D8BE3C3-ED5A-00CA-17F4-9B4B6FDA7B29}"/>
            </a:ext>
          </a:extLst>
        </p:cNvPr>
        <p:cNvGrpSpPr/>
        <p:nvPr/>
      </p:nvGrpSpPr>
      <p:grpSpPr>
        <a:xfrm>
          <a:off x="0" y="0"/>
          <a:ext cx="0" cy="0"/>
          <a:chOff x="0" y="0"/>
          <a:chExt cx="0" cy="0"/>
        </a:xfrm>
      </p:grpSpPr>
      <p:sp>
        <p:nvSpPr>
          <p:cNvPr id="2" name="object 3">
            <a:extLst>
              <a:ext uri="{FF2B5EF4-FFF2-40B4-BE49-F238E27FC236}">
                <a16:creationId xmlns:a16="http://schemas.microsoft.com/office/drawing/2014/main" id="{6C005471-CFF3-18DC-C503-F8E538C8FDB5}"/>
              </a:ext>
            </a:extLst>
          </p:cNvPr>
          <p:cNvSpPr txBox="1">
            <a:spLocks/>
          </p:cNvSpPr>
          <p:nvPr/>
        </p:nvSpPr>
        <p:spPr>
          <a:xfrm>
            <a:off x="2247495" y="257200"/>
            <a:ext cx="7903244" cy="44371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800" b="1" i="1" u="sng" spc="-5" dirty="0">
                <a:solidFill>
                  <a:srgbClr val="0070C0"/>
                </a:solidFill>
                <a:latin typeface="Arial" panose="020B0604020202020204" pitchFamily="34" charset="0"/>
                <a:cs typeface="Arial" panose="020B0604020202020204" pitchFamily="34" charset="0"/>
              </a:rPr>
              <a:t>Lessons Learned from Previous Fires</a:t>
            </a:r>
            <a:endParaRPr lang="en-US" sz="2800" b="1" i="1" u="sng" dirty="0">
              <a:solidFill>
                <a:srgbClr val="0070C0"/>
              </a:solidFill>
              <a:latin typeface="Arial" panose="020B0604020202020204" pitchFamily="34" charset="0"/>
              <a:cs typeface="Arial" panose="020B0604020202020204" pitchFamily="34" charset="0"/>
            </a:endParaRPr>
          </a:p>
        </p:txBody>
      </p:sp>
      <p:pic>
        <p:nvPicPr>
          <p:cNvPr id="6146" name="Picture 2" descr="How Foresters Fight Wildfires - WV ...">
            <a:extLst>
              <a:ext uri="{FF2B5EF4-FFF2-40B4-BE49-F238E27FC236}">
                <a16:creationId xmlns:a16="http://schemas.microsoft.com/office/drawing/2014/main" id="{02DB1D28-44F1-BE04-D190-23A2ADEE1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67" y="1147864"/>
            <a:ext cx="2426598" cy="1614791"/>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3">
            <a:extLst>
              <a:ext uri="{FF2B5EF4-FFF2-40B4-BE49-F238E27FC236}">
                <a16:creationId xmlns:a16="http://schemas.microsoft.com/office/drawing/2014/main" id="{8B6BFF74-596F-88B0-6B4D-43B036EF25FF}"/>
              </a:ext>
            </a:extLst>
          </p:cNvPr>
          <p:cNvSpPr/>
          <p:nvPr/>
        </p:nvSpPr>
        <p:spPr>
          <a:xfrm>
            <a:off x="364666" y="3131149"/>
            <a:ext cx="2441643" cy="3309719"/>
          </a:xfrm>
          <a:prstGeom prst="rect">
            <a:avLst/>
          </a:prstGeom>
          <a:blipFill>
            <a:blip r:embed="rId3" cstate="print"/>
            <a:stretch>
              <a:fillRect/>
            </a:stretch>
          </a:blipFill>
        </p:spPr>
        <p:txBody>
          <a:bodyPr wrap="square" lIns="0" tIns="0" rIns="0" bIns="0" rtlCol="0"/>
          <a:lstStyle/>
          <a:p>
            <a:endParaRPr/>
          </a:p>
        </p:txBody>
      </p:sp>
      <p:sp>
        <p:nvSpPr>
          <p:cNvPr id="7" name="TextBox 6">
            <a:extLst>
              <a:ext uri="{FF2B5EF4-FFF2-40B4-BE49-F238E27FC236}">
                <a16:creationId xmlns:a16="http://schemas.microsoft.com/office/drawing/2014/main" id="{2D4FBDBD-D693-2129-228E-75D16425ED79}"/>
              </a:ext>
            </a:extLst>
          </p:cNvPr>
          <p:cNvSpPr txBox="1"/>
          <p:nvPr/>
        </p:nvSpPr>
        <p:spPr>
          <a:xfrm>
            <a:off x="2961379" y="776278"/>
            <a:ext cx="9021025" cy="5940088"/>
          </a:xfrm>
          <a:prstGeom prst="rect">
            <a:avLst/>
          </a:prstGeom>
          <a:noFill/>
        </p:spPr>
        <p:txBody>
          <a:bodyPr wrap="square" rtlCol="0">
            <a:spAutoFit/>
          </a:bodyPr>
          <a:lstStyle/>
          <a:p>
            <a:pPr marL="342900" indent="-342900">
              <a:buFont typeface="+mj-lt"/>
              <a:buAutoNum type="arabicPeriod"/>
            </a:pPr>
            <a:r>
              <a:rPr lang="en-US" b="1" u="sng" dirty="0">
                <a:solidFill>
                  <a:srgbClr val="FF0000"/>
                </a:solidFill>
                <a:latin typeface="Arial" panose="020B0604020202020204" pitchFamily="34" charset="0"/>
                <a:cs typeface="Arial" panose="020B0604020202020204" pitchFamily="34" charset="0"/>
              </a:rPr>
              <a:t>Don’t be a Hero!</a:t>
            </a:r>
            <a:r>
              <a:rPr lang="en-US" b="1" dirty="0">
                <a:solidFill>
                  <a:srgbClr val="FF0000"/>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Fighting Fires should be left to the professionals.  Do you know what temperature a wildfire can be?  Wild Fires can reach up to </a:t>
            </a:r>
            <a:r>
              <a:rPr lang="en-US" b="1" u="sng" dirty="0">
                <a:solidFill>
                  <a:srgbClr val="FF0000"/>
                </a:solidFill>
                <a:latin typeface="Arial" panose="020B0604020202020204" pitchFamily="34" charset="0"/>
                <a:cs typeface="Arial" panose="020B0604020202020204" pitchFamily="34" charset="0"/>
              </a:rPr>
              <a:t>2,000° F</a:t>
            </a:r>
            <a:r>
              <a:rPr lang="en-US" b="1" dirty="0">
                <a:solidFill>
                  <a:srgbClr val="FF0000"/>
                </a:solidFill>
                <a:latin typeface="Arial" panose="020B0604020202020204" pitchFamily="34" charset="0"/>
                <a:cs typeface="Arial" panose="020B0604020202020204" pitchFamily="34" charset="0"/>
              </a:rPr>
              <a:t>,</a:t>
            </a:r>
            <a:r>
              <a:rPr lang="en-US" b="1" u="sng" dirty="0">
                <a:solidFill>
                  <a:srgbClr val="FF0000"/>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add water, and you create steam which can severely injure you.</a:t>
            </a:r>
          </a:p>
          <a:p>
            <a:pPr marL="342900" indent="-342900">
              <a:buFont typeface="+mj-lt"/>
              <a:buAutoNum type="arabicPeriod"/>
            </a:pPr>
            <a:endParaRPr lang="en-US" b="1" dirty="0">
              <a:latin typeface="Arial" panose="020B0604020202020204" pitchFamily="34" charset="0"/>
              <a:cs typeface="Arial" panose="020B0604020202020204" pitchFamily="34" charset="0"/>
            </a:endParaRPr>
          </a:p>
          <a:p>
            <a:pPr marL="342900" indent="-342900">
              <a:buFont typeface="+mj-lt"/>
              <a:buAutoNum type="arabicPeriod"/>
            </a:pPr>
            <a:r>
              <a:rPr lang="en-US" b="1" u="sng" dirty="0">
                <a:solidFill>
                  <a:srgbClr val="FF0000"/>
                </a:solidFill>
                <a:latin typeface="Arial" panose="020B0604020202020204" pitchFamily="34" charset="0"/>
                <a:cs typeface="Arial" panose="020B0604020202020204" pitchFamily="34" charset="0"/>
              </a:rPr>
              <a:t>Don’t Stay! </a:t>
            </a:r>
            <a:r>
              <a:rPr lang="en-US" b="1" dirty="0">
                <a:latin typeface="Arial" panose="020B0604020202020204" pitchFamily="34" charset="0"/>
                <a:cs typeface="Arial" panose="020B0604020202020204" pitchFamily="34" charset="0"/>
              </a:rPr>
              <a:t> Evacuate </a:t>
            </a:r>
            <a:r>
              <a:rPr lang="en-US" b="1" u="sng" dirty="0">
                <a:latin typeface="Arial" panose="020B0604020202020204" pitchFamily="34" charset="0"/>
                <a:cs typeface="Arial" panose="020B0604020202020204" pitchFamily="34" charset="0"/>
              </a:rPr>
              <a:t>before</a:t>
            </a:r>
            <a:r>
              <a:rPr lang="en-US" b="1" dirty="0">
                <a:latin typeface="Arial" panose="020B0604020202020204" pitchFamily="34" charset="0"/>
                <a:cs typeface="Arial" panose="020B0604020202020204" pitchFamily="34" charset="0"/>
              </a:rPr>
              <a:t> you are told, and definitely when instructed by Authorities, so as not to be caught in traffic congestion, and because hotels will fill up fast both in and out of the immediate area.</a:t>
            </a:r>
          </a:p>
          <a:p>
            <a:pPr marL="342900" indent="-342900">
              <a:buFont typeface="+mj-lt"/>
              <a:buAutoNum type="arabicPeriod"/>
            </a:pPr>
            <a:endParaRPr lang="en-US" b="1" dirty="0">
              <a:latin typeface="Arial" panose="020B0604020202020204" pitchFamily="34" charset="0"/>
              <a:cs typeface="Arial" panose="020B0604020202020204" pitchFamily="34" charset="0"/>
            </a:endParaRPr>
          </a:p>
          <a:p>
            <a:pPr marL="342900" indent="-342900">
              <a:buFont typeface="+mj-lt"/>
              <a:buAutoNum type="arabicPeriod"/>
            </a:pPr>
            <a:r>
              <a:rPr lang="en-US" b="1" u="sng" dirty="0">
                <a:solidFill>
                  <a:srgbClr val="FF0000"/>
                </a:solidFill>
                <a:latin typeface="Arial" panose="020B0604020202020204" pitchFamily="34" charset="0"/>
                <a:cs typeface="Arial" panose="020B0604020202020204" pitchFamily="34" charset="0"/>
              </a:rPr>
              <a:t>Make sure you:</a:t>
            </a:r>
            <a:endParaRPr lang="en-US" b="1" u="sng" dirty="0">
              <a:latin typeface="Arial" panose="020B0604020202020204" pitchFamily="34" charset="0"/>
              <a:cs typeface="Arial" panose="020B0604020202020204" pitchFamily="34" charset="0"/>
            </a:endParaRPr>
          </a:p>
          <a:p>
            <a:pPr marL="742950" lvl="1" indent="-40005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Always keep your Go Bags in your cars.</a:t>
            </a:r>
          </a:p>
          <a:p>
            <a:pPr marL="742950" lvl="1" indent="-400050">
              <a:buFont typeface="Arial" panose="020B0604020202020204" pitchFamily="34" charset="0"/>
              <a:buChar char="●"/>
            </a:pPr>
            <a:endParaRPr lang="en-US" b="1" dirty="0">
              <a:solidFill>
                <a:srgbClr val="FF0000"/>
              </a:solidFill>
              <a:latin typeface="Arial" panose="020B0604020202020204" pitchFamily="34" charset="0"/>
              <a:cs typeface="Arial" panose="020B0604020202020204" pitchFamily="34" charset="0"/>
            </a:endParaRPr>
          </a:p>
          <a:p>
            <a:pPr marL="742950" lvl="1" indent="-40005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Plan for your Pets, take Food, Medicines and Toys in an additional go bag.</a:t>
            </a:r>
          </a:p>
          <a:p>
            <a:pPr marL="742950" lvl="1" indent="-400050">
              <a:buFont typeface="Arial" panose="020B0604020202020204" pitchFamily="34" charset="0"/>
              <a:buChar char="●"/>
            </a:pPr>
            <a:endParaRPr lang="en-US" b="1" dirty="0">
              <a:solidFill>
                <a:srgbClr val="FF0000"/>
              </a:solidFill>
              <a:latin typeface="Arial" panose="020B0604020202020204" pitchFamily="34" charset="0"/>
              <a:cs typeface="Arial" panose="020B0604020202020204" pitchFamily="34" charset="0"/>
            </a:endParaRPr>
          </a:p>
          <a:p>
            <a:pPr marL="742950" lvl="1" indent="-40005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Have a full tank of gas in your cars, and your electric cars are charged.</a:t>
            </a:r>
          </a:p>
          <a:p>
            <a:pPr marL="742950" lvl="1" indent="-400050">
              <a:buFont typeface="Arial" panose="020B0604020202020204" pitchFamily="34" charset="0"/>
              <a:buChar char="●"/>
            </a:pPr>
            <a:endParaRPr lang="en-US" b="1" dirty="0">
              <a:solidFill>
                <a:srgbClr val="FF0000"/>
              </a:solidFill>
              <a:latin typeface="Arial" panose="020B0604020202020204" pitchFamily="34" charset="0"/>
              <a:cs typeface="Arial" panose="020B0604020202020204" pitchFamily="34" charset="0"/>
            </a:endParaRPr>
          </a:p>
          <a:p>
            <a:pPr marL="742950" lvl="1" indent="-40005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Always have Cash, as ATM systems could go down when power is lost.</a:t>
            </a:r>
          </a:p>
          <a:p>
            <a:pPr marL="742950" lvl="1" indent="-400050">
              <a:buFont typeface="Arial" panose="020B0604020202020204" pitchFamily="34" charset="0"/>
              <a:buChar char="●"/>
            </a:pPr>
            <a:endParaRPr lang="en-US" b="1" dirty="0">
              <a:solidFill>
                <a:srgbClr val="FF0000"/>
              </a:solidFill>
              <a:latin typeface="Arial" panose="020B0604020202020204" pitchFamily="34" charset="0"/>
              <a:cs typeface="Arial" panose="020B0604020202020204" pitchFamily="34" charset="0"/>
            </a:endParaRPr>
          </a:p>
          <a:p>
            <a:pPr marL="742950" lvl="1" indent="-40005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Receive Texts and </a:t>
            </a:r>
            <a:r>
              <a:rPr lang="en-US" b="1" u="sng" dirty="0">
                <a:solidFill>
                  <a:srgbClr val="FF0000"/>
                </a:solidFill>
                <a:latin typeface="Arial" panose="020B0604020202020204" pitchFamily="34" charset="0"/>
                <a:cs typeface="Arial" panose="020B0604020202020204" pitchFamily="34" charset="0"/>
              </a:rPr>
              <a:t>not</a:t>
            </a:r>
            <a:r>
              <a:rPr lang="en-US" b="1" dirty="0">
                <a:solidFill>
                  <a:srgbClr val="FF0000"/>
                </a:solidFill>
                <a:latin typeface="Arial" panose="020B0604020202020204" pitchFamily="34" charset="0"/>
                <a:cs typeface="Arial" panose="020B0604020202020204" pitchFamily="34" charset="0"/>
              </a:rPr>
              <a:t> email alerts on ALERT OC.</a:t>
            </a:r>
          </a:p>
          <a:p>
            <a:pPr marL="742950" lvl="1" indent="-400050">
              <a:buFont typeface="Arial" panose="020B0604020202020204" pitchFamily="34" charset="0"/>
              <a:buChar char="●"/>
            </a:pPr>
            <a:endParaRPr lang="en-US" b="1" dirty="0">
              <a:solidFill>
                <a:srgbClr val="FF0000"/>
              </a:solidFill>
              <a:latin typeface="Arial" panose="020B0604020202020204" pitchFamily="34" charset="0"/>
              <a:cs typeface="Arial" panose="020B0604020202020204" pitchFamily="34" charset="0"/>
            </a:endParaRPr>
          </a:p>
          <a:p>
            <a:pPr marL="742950" lvl="1" indent="-40005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Download the </a:t>
            </a:r>
            <a:r>
              <a:rPr lang="en-US" b="1" dirty="0" err="1">
                <a:solidFill>
                  <a:srgbClr val="FF0000"/>
                </a:solidFill>
                <a:latin typeface="Arial" panose="020B0604020202020204" pitchFamily="34" charset="0"/>
                <a:cs typeface="Arial" panose="020B0604020202020204" pitchFamily="34" charset="0"/>
              </a:rPr>
              <a:t>WatchDuty</a:t>
            </a:r>
            <a:r>
              <a:rPr lang="en-US" b="1" dirty="0">
                <a:solidFill>
                  <a:srgbClr val="FF0000"/>
                </a:solidFill>
                <a:latin typeface="Arial" panose="020B0604020202020204" pitchFamily="34" charset="0"/>
                <a:cs typeface="Arial" panose="020B0604020202020204" pitchFamily="34" charset="0"/>
              </a:rPr>
              <a:t> App., for constant updates.</a:t>
            </a:r>
          </a:p>
          <a:p>
            <a:pPr marL="285750" indent="-2857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692071E-8577-9EE4-519C-610BEF3B5301}"/>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additive="base">
                                        <p:cTn id="7"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 calcmode="lin" valueType="num">
                                      <p:cBhvr additive="base">
                                        <p:cTn id="13"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anim calcmode="lin" valueType="num">
                                      <p:cBhvr additive="base">
                                        <p:cTn id="19" dur="500" fill="hold"/>
                                        <p:tgtEl>
                                          <p:spTgt spid="7">
                                            <p:txEl>
                                              <p:pRg st="9" end="9"/>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anim calcmode="lin" valueType="num">
                                      <p:cBhvr additive="base">
                                        <p:cTn id="25" dur="500" fill="hold"/>
                                        <p:tgtEl>
                                          <p:spTgt spid="7">
                                            <p:txEl>
                                              <p:pRg st="11" end="1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xEl>
                                              <p:pRg st="13" end="13"/>
                                            </p:txEl>
                                          </p:spTgt>
                                        </p:tgtEl>
                                        <p:attrNameLst>
                                          <p:attrName>style.visibility</p:attrName>
                                        </p:attrNameLst>
                                      </p:cBhvr>
                                      <p:to>
                                        <p:strVal val="visible"/>
                                      </p:to>
                                    </p:set>
                                    <p:anim calcmode="lin" valueType="num">
                                      <p:cBhvr additive="base">
                                        <p:cTn id="31" dur="500" fill="hold"/>
                                        <p:tgtEl>
                                          <p:spTgt spid="7">
                                            <p:txEl>
                                              <p:pRg st="13" end="1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anim calcmode="lin" valueType="num">
                                      <p:cBhvr additive="base">
                                        <p:cTn id="37" dur="500" fill="hold"/>
                                        <p:tgtEl>
                                          <p:spTgt spid="7">
                                            <p:txEl>
                                              <p:pRg st="15" end="1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82358657-7BF5-86C2-3592-39EA35E0C08C}"/>
            </a:ext>
          </a:extLst>
        </p:cNvPr>
        <p:cNvGrpSpPr/>
        <p:nvPr/>
      </p:nvGrpSpPr>
      <p:grpSpPr>
        <a:xfrm>
          <a:off x="0" y="0"/>
          <a:ext cx="0" cy="0"/>
          <a:chOff x="0" y="0"/>
          <a:chExt cx="0" cy="0"/>
        </a:xfrm>
      </p:grpSpPr>
      <p:sp>
        <p:nvSpPr>
          <p:cNvPr id="2" name="object 3">
            <a:extLst>
              <a:ext uri="{FF2B5EF4-FFF2-40B4-BE49-F238E27FC236}">
                <a16:creationId xmlns:a16="http://schemas.microsoft.com/office/drawing/2014/main" id="{4B4071C8-1F7D-326C-FC73-0ADF9430EE1E}"/>
              </a:ext>
            </a:extLst>
          </p:cNvPr>
          <p:cNvSpPr txBox="1">
            <a:spLocks/>
          </p:cNvSpPr>
          <p:nvPr/>
        </p:nvSpPr>
        <p:spPr>
          <a:xfrm>
            <a:off x="4023318" y="270749"/>
            <a:ext cx="4739681" cy="44371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800" b="1" i="1" u="sng" spc="-5" dirty="0">
                <a:solidFill>
                  <a:srgbClr val="0070C0"/>
                </a:solidFill>
                <a:latin typeface="Arial" panose="020B0604020202020204" pitchFamily="34" charset="0"/>
                <a:cs typeface="Arial" panose="020B0604020202020204" pitchFamily="34" charset="0"/>
              </a:rPr>
              <a:t>Family Evacuation</a:t>
            </a:r>
            <a:r>
              <a:rPr lang="en-US" sz="2800" b="1" i="1" u="sng" spc="-100" dirty="0">
                <a:solidFill>
                  <a:srgbClr val="0070C0"/>
                </a:solidFill>
                <a:latin typeface="Arial" panose="020B0604020202020204" pitchFamily="34" charset="0"/>
                <a:cs typeface="Arial" panose="020B0604020202020204" pitchFamily="34" charset="0"/>
              </a:rPr>
              <a:t> </a:t>
            </a:r>
            <a:r>
              <a:rPr lang="en-US" sz="2800" b="1" i="1" u="sng" spc="-5" dirty="0">
                <a:solidFill>
                  <a:srgbClr val="0070C0"/>
                </a:solidFill>
                <a:latin typeface="Arial" panose="020B0604020202020204" pitchFamily="34" charset="0"/>
                <a:cs typeface="Arial" panose="020B0604020202020204" pitchFamily="34" charset="0"/>
              </a:rPr>
              <a:t>Plan</a:t>
            </a:r>
            <a:endParaRPr lang="en-US" sz="2800" b="1" i="1" u="sng" dirty="0">
              <a:solidFill>
                <a:srgbClr val="0070C0"/>
              </a:solidFill>
              <a:latin typeface="Arial" panose="020B0604020202020204" pitchFamily="34" charset="0"/>
              <a:cs typeface="Arial" panose="020B0604020202020204" pitchFamily="34" charset="0"/>
            </a:endParaRPr>
          </a:p>
        </p:txBody>
      </p:sp>
      <p:pic>
        <p:nvPicPr>
          <p:cNvPr id="7170" name="Picture 2" descr="Family – CCCW – Chinese ...">
            <a:extLst>
              <a:ext uri="{FF2B5EF4-FFF2-40B4-BE49-F238E27FC236}">
                <a16:creationId xmlns:a16="http://schemas.microsoft.com/office/drawing/2014/main" id="{18579DBF-8BD4-01FA-03D0-6E72D752F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27" y="1623236"/>
            <a:ext cx="3963517" cy="2780377"/>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4">
            <a:extLst>
              <a:ext uri="{FF2B5EF4-FFF2-40B4-BE49-F238E27FC236}">
                <a16:creationId xmlns:a16="http://schemas.microsoft.com/office/drawing/2014/main" id="{5164E14C-4B71-4909-7757-C2880FBA25AF}"/>
              </a:ext>
            </a:extLst>
          </p:cNvPr>
          <p:cNvSpPr txBox="1"/>
          <p:nvPr/>
        </p:nvSpPr>
        <p:spPr>
          <a:xfrm>
            <a:off x="4270444" y="1483519"/>
            <a:ext cx="7713648" cy="3059812"/>
          </a:xfrm>
          <a:prstGeom prst="rect">
            <a:avLst/>
          </a:prstGeom>
        </p:spPr>
        <p:txBody>
          <a:bodyPr vert="horz" wrap="square" lIns="0" tIns="12700" rIns="0" bIns="0" rtlCol="0">
            <a:spAutoFit/>
          </a:bodyPr>
          <a:lstStyle/>
          <a:p>
            <a:pPr marL="469900" marR="305435" indent="-367030">
              <a:buFontTx/>
              <a:buChar char="●"/>
              <a:tabLst>
                <a:tab pos="469265" algn="l"/>
                <a:tab pos="469900" algn="l"/>
              </a:tabLst>
            </a:pPr>
            <a:r>
              <a:rPr lang="en-US" b="1" spc="-5" dirty="0">
                <a:solidFill>
                  <a:srgbClr val="FF0000"/>
                </a:solidFill>
                <a:latin typeface="Arial"/>
                <a:cs typeface="Arial"/>
              </a:rPr>
              <a:t>A</a:t>
            </a:r>
            <a:r>
              <a:rPr lang="en-US" b="1" dirty="0">
                <a:solidFill>
                  <a:srgbClr val="FF0000"/>
                </a:solidFill>
                <a:latin typeface="Arial"/>
                <a:cs typeface="Arial"/>
              </a:rPr>
              <a:t> </a:t>
            </a:r>
            <a:r>
              <a:rPr lang="en-US" b="1" spc="-5" dirty="0">
                <a:solidFill>
                  <a:srgbClr val="FF0000"/>
                </a:solidFill>
                <a:latin typeface="Arial"/>
                <a:cs typeface="Arial"/>
              </a:rPr>
              <a:t>place outside of the danger </a:t>
            </a:r>
            <a:r>
              <a:rPr lang="en-US" b="1" dirty="0">
                <a:solidFill>
                  <a:srgbClr val="FF0000"/>
                </a:solidFill>
                <a:latin typeface="Arial"/>
                <a:cs typeface="Arial"/>
              </a:rPr>
              <a:t>zone </a:t>
            </a:r>
            <a:r>
              <a:rPr lang="en-US" b="1" spc="-5" dirty="0">
                <a:solidFill>
                  <a:srgbClr val="FF0000"/>
                </a:solidFill>
                <a:latin typeface="Arial"/>
                <a:cs typeface="Arial"/>
              </a:rPr>
              <a:t>to </a:t>
            </a:r>
            <a:r>
              <a:rPr lang="en-US" b="1" dirty="0">
                <a:solidFill>
                  <a:srgbClr val="FF0000"/>
                </a:solidFill>
                <a:latin typeface="Arial"/>
                <a:cs typeface="Arial"/>
              </a:rPr>
              <a:t>meet, such </a:t>
            </a:r>
            <a:r>
              <a:rPr lang="en-US" b="1" spc="-5" dirty="0">
                <a:solidFill>
                  <a:srgbClr val="FF0000"/>
                </a:solidFill>
                <a:latin typeface="Arial"/>
                <a:cs typeface="Arial"/>
              </a:rPr>
              <a:t>as </a:t>
            </a:r>
            <a:r>
              <a:rPr lang="en-US" b="1" dirty="0">
                <a:solidFill>
                  <a:srgbClr val="FF0000"/>
                </a:solidFill>
                <a:latin typeface="Arial"/>
                <a:cs typeface="Arial"/>
              </a:rPr>
              <a:t>a </a:t>
            </a:r>
            <a:r>
              <a:rPr lang="en-US" b="1" spc="-5" dirty="0">
                <a:solidFill>
                  <a:srgbClr val="FF0000"/>
                </a:solidFill>
                <a:latin typeface="Arial"/>
                <a:cs typeface="Arial"/>
              </a:rPr>
              <a:t>local Shopping Center parking</a:t>
            </a:r>
            <a:r>
              <a:rPr lang="en-US" b="1" spc="-60" dirty="0">
                <a:solidFill>
                  <a:srgbClr val="FF0000"/>
                </a:solidFill>
                <a:latin typeface="Arial"/>
                <a:cs typeface="Arial"/>
              </a:rPr>
              <a:t> </a:t>
            </a:r>
            <a:r>
              <a:rPr lang="en-US" b="1" spc="-5" dirty="0">
                <a:solidFill>
                  <a:srgbClr val="FF0000"/>
                </a:solidFill>
                <a:latin typeface="Arial"/>
                <a:cs typeface="Arial"/>
              </a:rPr>
              <a:t>lot or restaurant.</a:t>
            </a:r>
          </a:p>
          <a:p>
            <a:pPr marL="102870" marR="5080">
              <a:lnSpc>
                <a:spcPct val="100000"/>
              </a:lnSpc>
              <a:tabLst>
                <a:tab pos="469265" algn="l"/>
                <a:tab pos="469900" algn="l"/>
              </a:tabLst>
            </a:pPr>
            <a:endParaRPr lang="en-US" b="1" spc="-5" dirty="0">
              <a:solidFill>
                <a:srgbClr val="FF0000"/>
              </a:solidFill>
              <a:latin typeface="Arial"/>
              <a:cs typeface="Arial"/>
            </a:endParaRPr>
          </a:p>
          <a:p>
            <a:pPr marL="469900" marR="5080" indent="-367030">
              <a:lnSpc>
                <a:spcPct val="100000"/>
              </a:lnSpc>
              <a:buChar char="●"/>
              <a:tabLst>
                <a:tab pos="469265" algn="l"/>
                <a:tab pos="469900" algn="l"/>
              </a:tabLst>
            </a:pPr>
            <a:r>
              <a:rPr b="1" spc="-5" dirty="0">
                <a:solidFill>
                  <a:srgbClr val="FF0000"/>
                </a:solidFill>
                <a:latin typeface="Arial"/>
                <a:cs typeface="Arial"/>
              </a:rPr>
              <a:t>Plan for </a:t>
            </a:r>
            <a:r>
              <a:rPr b="1" dirty="0">
                <a:solidFill>
                  <a:srgbClr val="FF0000"/>
                </a:solidFill>
                <a:latin typeface="Arial"/>
                <a:cs typeface="Arial"/>
              </a:rPr>
              <a:t>your </a:t>
            </a:r>
            <a:r>
              <a:rPr b="1" spc="-5" dirty="0">
                <a:solidFill>
                  <a:srgbClr val="FF0000"/>
                </a:solidFill>
                <a:latin typeface="Arial"/>
                <a:cs typeface="Arial"/>
              </a:rPr>
              <a:t>Pets. Who </a:t>
            </a:r>
            <a:r>
              <a:rPr b="1" dirty="0">
                <a:solidFill>
                  <a:srgbClr val="FF0000"/>
                </a:solidFill>
                <a:latin typeface="Arial"/>
                <a:cs typeface="Arial"/>
              </a:rPr>
              <a:t>can </a:t>
            </a:r>
            <a:r>
              <a:rPr b="1" spc="-5" dirty="0">
                <a:solidFill>
                  <a:srgbClr val="FF0000"/>
                </a:solidFill>
                <a:latin typeface="Arial"/>
                <a:cs typeface="Arial"/>
              </a:rPr>
              <a:t>evacuate them if </a:t>
            </a:r>
            <a:r>
              <a:rPr b="1" dirty="0">
                <a:solidFill>
                  <a:srgbClr val="FF0000"/>
                </a:solidFill>
                <a:latin typeface="Arial"/>
                <a:cs typeface="Arial"/>
              </a:rPr>
              <a:t>you </a:t>
            </a:r>
            <a:r>
              <a:rPr b="1" spc="-5" dirty="0">
                <a:solidFill>
                  <a:srgbClr val="FF0000"/>
                </a:solidFill>
                <a:latin typeface="Arial"/>
                <a:cs typeface="Arial"/>
              </a:rPr>
              <a:t>are not</a:t>
            </a:r>
            <a:r>
              <a:rPr b="1" spc="-20" dirty="0">
                <a:solidFill>
                  <a:srgbClr val="FF0000"/>
                </a:solidFill>
                <a:latin typeface="Arial"/>
                <a:cs typeface="Arial"/>
              </a:rPr>
              <a:t> </a:t>
            </a:r>
            <a:r>
              <a:rPr b="1" spc="-5" dirty="0">
                <a:solidFill>
                  <a:srgbClr val="FF0000"/>
                </a:solidFill>
                <a:latin typeface="Arial"/>
                <a:cs typeface="Arial"/>
              </a:rPr>
              <a:t>home?</a:t>
            </a:r>
            <a:endParaRPr lang="en-US" b="1" spc="-5" dirty="0">
              <a:solidFill>
                <a:srgbClr val="FF0000"/>
              </a:solidFill>
              <a:latin typeface="Arial"/>
              <a:cs typeface="Arial"/>
            </a:endParaRPr>
          </a:p>
          <a:p>
            <a:pPr marL="469900" marR="5080" indent="-367030">
              <a:lnSpc>
                <a:spcPct val="100000"/>
              </a:lnSpc>
              <a:buChar char="●"/>
              <a:tabLst>
                <a:tab pos="469265" algn="l"/>
                <a:tab pos="469900" algn="l"/>
              </a:tabLst>
            </a:pPr>
            <a:endParaRPr b="1" dirty="0">
              <a:solidFill>
                <a:srgbClr val="FF0000"/>
              </a:solidFill>
              <a:latin typeface="Arial"/>
              <a:cs typeface="Arial"/>
            </a:endParaRPr>
          </a:p>
          <a:p>
            <a:pPr marL="469900" marR="37465" indent="-367030">
              <a:lnSpc>
                <a:spcPct val="100000"/>
              </a:lnSpc>
              <a:buChar char="●"/>
              <a:tabLst>
                <a:tab pos="469265" algn="l"/>
                <a:tab pos="469900" algn="l"/>
              </a:tabLst>
            </a:pPr>
            <a:r>
              <a:rPr b="1" spc="-5" dirty="0">
                <a:solidFill>
                  <a:srgbClr val="FF0000"/>
                </a:solidFill>
                <a:latin typeface="Arial"/>
                <a:cs typeface="Arial"/>
              </a:rPr>
              <a:t>Choose </a:t>
            </a:r>
            <a:r>
              <a:rPr b="1" dirty="0">
                <a:solidFill>
                  <a:srgbClr val="FF0000"/>
                </a:solidFill>
                <a:latin typeface="Arial"/>
                <a:cs typeface="Arial"/>
              </a:rPr>
              <a:t>someone </a:t>
            </a:r>
            <a:r>
              <a:rPr b="1" spc="-5" dirty="0">
                <a:solidFill>
                  <a:srgbClr val="FF0000"/>
                </a:solidFill>
                <a:latin typeface="Arial"/>
                <a:cs typeface="Arial"/>
              </a:rPr>
              <a:t>who does not live with </a:t>
            </a:r>
            <a:r>
              <a:rPr b="1" dirty="0">
                <a:solidFill>
                  <a:srgbClr val="FF0000"/>
                </a:solidFill>
                <a:latin typeface="Arial"/>
                <a:cs typeface="Arial"/>
              </a:rPr>
              <a:t>you so </a:t>
            </a:r>
            <a:r>
              <a:rPr b="1" spc="-5" dirty="0">
                <a:solidFill>
                  <a:srgbClr val="FF0000"/>
                </a:solidFill>
                <a:latin typeface="Arial"/>
                <a:cs typeface="Arial"/>
              </a:rPr>
              <a:t>all </a:t>
            </a:r>
            <a:r>
              <a:rPr b="1" dirty="0">
                <a:solidFill>
                  <a:srgbClr val="FF0000"/>
                </a:solidFill>
                <a:latin typeface="Arial"/>
                <a:cs typeface="Arial"/>
              </a:rPr>
              <a:t>members </a:t>
            </a:r>
            <a:r>
              <a:rPr b="1" spc="-5" dirty="0">
                <a:solidFill>
                  <a:srgbClr val="FF0000"/>
                </a:solidFill>
                <a:latin typeface="Arial"/>
                <a:cs typeface="Arial"/>
              </a:rPr>
              <a:t>in the home </a:t>
            </a:r>
            <a:r>
              <a:rPr b="1" dirty="0">
                <a:solidFill>
                  <a:srgbClr val="FF0000"/>
                </a:solidFill>
                <a:latin typeface="Arial"/>
                <a:cs typeface="Arial"/>
              </a:rPr>
              <a:t>can connect </a:t>
            </a:r>
            <a:r>
              <a:rPr b="1" spc="-5" dirty="0">
                <a:solidFill>
                  <a:srgbClr val="FF0000"/>
                </a:solidFill>
                <a:latin typeface="Arial"/>
                <a:cs typeface="Arial"/>
              </a:rPr>
              <a:t>with </a:t>
            </a:r>
            <a:r>
              <a:rPr lang="en-US" b="1" spc="-5" dirty="0">
                <a:solidFill>
                  <a:srgbClr val="FF0000"/>
                </a:solidFill>
                <a:latin typeface="Arial"/>
                <a:cs typeface="Arial"/>
              </a:rPr>
              <a:t>them </a:t>
            </a:r>
            <a:r>
              <a:rPr b="1" spc="-5" dirty="0">
                <a:solidFill>
                  <a:srgbClr val="FF0000"/>
                </a:solidFill>
                <a:latin typeface="Arial"/>
                <a:cs typeface="Arial"/>
              </a:rPr>
              <a:t>to let them </a:t>
            </a:r>
            <a:r>
              <a:rPr b="1" dirty="0">
                <a:solidFill>
                  <a:srgbClr val="FF0000"/>
                </a:solidFill>
                <a:latin typeface="Arial"/>
                <a:cs typeface="Arial"/>
              </a:rPr>
              <a:t>know </a:t>
            </a:r>
            <a:r>
              <a:rPr b="1" spc="-5" dirty="0">
                <a:solidFill>
                  <a:srgbClr val="FF0000"/>
                </a:solidFill>
                <a:latin typeface="Arial"/>
                <a:cs typeface="Arial"/>
              </a:rPr>
              <a:t>where </a:t>
            </a:r>
            <a:r>
              <a:rPr b="1" dirty="0">
                <a:solidFill>
                  <a:srgbClr val="FF0000"/>
                </a:solidFill>
                <a:latin typeface="Arial"/>
                <a:cs typeface="Arial"/>
              </a:rPr>
              <a:t>you </a:t>
            </a:r>
            <a:r>
              <a:rPr b="1" spc="-5" dirty="0">
                <a:solidFill>
                  <a:srgbClr val="FF0000"/>
                </a:solidFill>
                <a:latin typeface="Arial"/>
                <a:cs typeface="Arial"/>
              </a:rPr>
              <a:t>are. Example, </a:t>
            </a:r>
            <a:r>
              <a:rPr b="1" dirty="0">
                <a:solidFill>
                  <a:srgbClr val="FF0000"/>
                </a:solidFill>
                <a:latin typeface="Arial"/>
                <a:cs typeface="Arial"/>
              </a:rPr>
              <a:t>a sister/brother </a:t>
            </a:r>
            <a:r>
              <a:rPr b="1" spc="-5" dirty="0">
                <a:solidFill>
                  <a:srgbClr val="FF0000"/>
                </a:solidFill>
                <a:latin typeface="Arial"/>
                <a:cs typeface="Arial"/>
              </a:rPr>
              <a:t>who lives out of</a:t>
            </a:r>
            <a:r>
              <a:rPr b="1" spc="-35" dirty="0">
                <a:solidFill>
                  <a:srgbClr val="FF0000"/>
                </a:solidFill>
                <a:latin typeface="Arial"/>
                <a:cs typeface="Arial"/>
              </a:rPr>
              <a:t> </a:t>
            </a:r>
            <a:r>
              <a:rPr b="1" dirty="0">
                <a:solidFill>
                  <a:srgbClr val="FF0000"/>
                </a:solidFill>
                <a:latin typeface="Arial"/>
                <a:cs typeface="Arial"/>
              </a:rPr>
              <a:t>state.</a:t>
            </a:r>
            <a:endParaRPr lang="en-US" b="1" dirty="0">
              <a:solidFill>
                <a:srgbClr val="FF0000"/>
              </a:solidFill>
              <a:latin typeface="Arial"/>
              <a:cs typeface="Arial"/>
            </a:endParaRPr>
          </a:p>
          <a:p>
            <a:pPr marL="469900" marR="37465" indent="-367030">
              <a:lnSpc>
                <a:spcPct val="100000"/>
              </a:lnSpc>
              <a:buChar char="●"/>
              <a:tabLst>
                <a:tab pos="469265" algn="l"/>
                <a:tab pos="469900" algn="l"/>
              </a:tabLst>
            </a:pPr>
            <a:endParaRPr lang="en-US" b="1" dirty="0">
              <a:solidFill>
                <a:srgbClr val="FF0000"/>
              </a:solidFill>
              <a:latin typeface="Arial"/>
              <a:cs typeface="Arial"/>
            </a:endParaRPr>
          </a:p>
          <a:p>
            <a:pPr marL="469900" marR="37465" indent="-367030">
              <a:lnSpc>
                <a:spcPct val="100000"/>
              </a:lnSpc>
              <a:buChar char="●"/>
              <a:tabLst>
                <a:tab pos="469265" algn="l"/>
                <a:tab pos="469900" algn="l"/>
              </a:tabLst>
            </a:pPr>
            <a:r>
              <a:rPr lang="en-US" b="1" dirty="0">
                <a:solidFill>
                  <a:srgbClr val="FF0000"/>
                </a:solidFill>
                <a:latin typeface="Arial"/>
                <a:cs typeface="Arial"/>
              </a:rPr>
              <a:t>Check on neighbors, especially elderly ones and give them a hand if you can.</a:t>
            </a:r>
            <a:endParaRPr b="1" dirty="0">
              <a:solidFill>
                <a:srgbClr val="FF0000"/>
              </a:solidFill>
              <a:latin typeface="Arial"/>
              <a:cs typeface="Arial"/>
            </a:endParaRPr>
          </a:p>
        </p:txBody>
      </p:sp>
      <p:sp>
        <p:nvSpPr>
          <p:cNvPr id="3" name="TextBox 2">
            <a:extLst>
              <a:ext uri="{FF2B5EF4-FFF2-40B4-BE49-F238E27FC236}">
                <a16:creationId xmlns:a16="http://schemas.microsoft.com/office/drawing/2014/main" id="{B396DA5A-BE70-2228-E3A2-22F54D8BD5E1}"/>
              </a:ext>
            </a:extLst>
          </p:cNvPr>
          <p:cNvSpPr txBox="1"/>
          <p:nvPr/>
        </p:nvSpPr>
        <p:spPr>
          <a:xfrm>
            <a:off x="306927" y="810428"/>
            <a:ext cx="11578144" cy="646331"/>
          </a:xfrm>
          <a:prstGeom prst="rect">
            <a:avLst/>
          </a:prstGeom>
          <a:noFill/>
        </p:spPr>
        <p:txBody>
          <a:bodyPr wrap="square" rtlCol="0">
            <a:spAutoFit/>
          </a:bodyPr>
          <a:lstStyle/>
          <a:p>
            <a:r>
              <a:rPr lang="en-US" b="1" spc="-5" dirty="0">
                <a:latin typeface="Arial"/>
                <a:cs typeface="Arial"/>
              </a:rPr>
              <a:t>Having </a:t>
            </a:r>
            <a:r>
              <a:rPr lang="en-US" b="1" dirty="0">
                <a:latin typeface="Arial"/>
                <a:cs typeface="Arial"/>
              </a:rPr>
              <a:t>a </a:t>
            </a:r>
            <a:r>
              <a:rPr lang="en-US" b="1" spc="-5" dirty="0">
                <a:latin typeface="Arial"/>
                <a:cs typeface="Arial"/>
              </a:rPr>
              <a:t>Family Evacuation Plan is </a:t>
            </a:r>
            <a:r>
              <a:rPr lang="en-US" b="1" dirty="0">
                <a:latin typeface="Arial"/>
                <a:cs typeface="Arial"/>
              </a:rPr>
              <a:t>critical </a:t>
            </a:r>
            <a:r>
              <a:rPr lang="en-US" b="1" spc="-5" dirty="0">
                <a:latin typeface="Arial"/>
                <a:cs typeface="Arial"/>
              </a:rPr>
              <a:t>to </a:t>
            </a:r>
            <a:r>
              <a:rPr lang="en-US" b="1" dirty="0">
                <a:latin typeface="Arial"/>
                <a:cs typeface="Arial"/>
              </a:rPr>
              <a:t>maintaining communication </a:t>
            </a:r>
            <a:r>
              <a:rPr lang="en-US" b="1" spc="-5" dirty="0">
                <a:latin typeface="Arial"/>
                <a:cs typeface="Arial"/>
              </a:rPr>
              <a:t>with all </a:t>
            </a:r>
            <a:r>
              <a:rPr lang="en-US" b="1" dirty="0">
                <a:latin typeface="Arial"/>
                <a:cs typeface="Arial"/>
              </a:rPr>
              <a:t>members </a:t>
            </a:r>
            <a:r>
              <a:rPr lang="en-US" b="1" spc="-5" dirty="0">
                <a:latin typeface="Arial"/>
                <a:cs typeface="Arial"/>
              </a:rPr>
              <a:t>living in  the home.  Whether they are at home or not at the time of an evacuation, </a:t>
            </a:r>
            <a:r>
              <a:rPr lang="en-US" b="1" u="sng" dirty="0">
                <a:latin typeface="Arial"/>
                <a:cs typeface="Arial"/>
              </a:rPr>
              <a:t>your </a:t>
            </a:r>
            <a:r>
              <a:rPr lang="en-US" b="1" u="sng" spc="-5" dirty="0">
                <a:latin typeface="Arial"/>
                <a:cs typeface="Arial"/>
              </a:rPr>
              <a:t>plan </a:t>
            </a:r>
            <a:r>
              <a:rPr lang="en-US" b="1" u="sng" dirty="0">
                <a:latin typeface="Arial"/>
                <a:cs typeface="Arial"/>
              </a:rPr>
              <a:t>should </a:t>
            </a:r>
            <a:r>
              <a:rPr lang="en-US" b="1" u="sng" spc="-5" dirty="0">
                <a:latin typeface="Arial"/>
                <a:cs typeface="Arial"/>
              </a:rPr>
              <a:t>include</a:t>
            </a:r>
            <a:r>
              <a:rPr lang="en-US" b="1" spc="-5" dirty="0">
                <a:latin typeface="Arial"/>
                <a:cs typeface="Arial"/>
              </a:rPr>
              <a:t>:</a:t>
            </a:r>
          </a:p>
        </p:txBody>
      </p:sp>
      <p:sp>
        <p:nvSpPr>
          <p:cNvPr id="4" name="Rectangle 3">
            <a:extLst>
              <a:ext uri="{FF2B5EF4-FFF2-40B4-BE49-F238E27FC236}">
                <a16:creationId xmlns:a16="http://schemas.microsoft.com/office/drawing/2014/main" id="{79C3B8BB-ACE0-5293-7E6D-F662F2699A68}"/>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A953570-FF1E-A043-9FD7-7331E6899DBE}"/>
              </a:ext>
            </a:extLst>
          </p:cNvPr>
          <p:cNvSpPr txBox="1"/>
          <p:nvPr/>
        </p:nvSpPr>
        <p:spPr>
          <a:xfrm>
            <a:off x="306927" y="4602318"/>
            <a:ext cx="11578144" cy="2339102"/>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Arial"/>
                <a:cs typeface="Arial"/>
              </a:rPr>
              <a:t>What happens if you can’t get back into the community during an evacuation?  Traffic, Congestion?  In the Airport Fire, residents had to park in the Smart &amp; Final Shopping Center and walk home.</a:t>
            </a:r>
          </a:p>
          <a:p>
            <a:pPr marL="285750" indent="-285750">
              <a:buFont typeface="Arial" panose="020B0604020202020204" pitchFamily="34" charset="0"/>
              <a:buChar char="●"/>
            </a:pPr>
            <a:endParaRPr lang="en-US" b="1" dirty="0">
              <a:latin typeface="Arial"/>
              <a:cs typeface="Arial"/>
            </a:endParaRPr>
          </a:p>
          <a:p>
            <a:pPr marL="285750" indent="-285750">
              <a:buFont typeface="Arial" panose="020B0604020202020204" pitchFamily="34" charset="0"/>
              <a:buChar char="●"/>
            </a:pPr>
            <a:r>
              <a:rPr lang="en-US" b="1" dirty="0">
                <a:latin typeface="Arial"/>
                <a:cs typeface="Arial"/>
              </a:rPr>
              <a:t>Before evacuating, if time permits, use a Gas Shut off tool to shut off the Gas line at the meter, and if you have propane tanks outside, bring them inside your house. Left outside they could explode and start a fire. </a:t>
            </a:r>
          </a:p>
          <a:p>
            <a:pPr algn="ctr"/>
            <a:r>
              <a:rPr lang="en-US" sz="2000" b="1" spc="-5" dirty="0">
                <a:solidFill>
                  <a:srgbClr val="FF0000"/>
                </a:solidFill>
                <a:latin typeface="Arial"/>
                <a:cs typeface="Arial"/>
              </a:rPr>
              <a:t>Remember, being prepared is always </a:t>
            </a:r>
            <a:r>
              <a:rPr lang="en-US" sz="2000" b="1" dirty="0">
                <a:solidFill>
                  <a:srgbClr val="FF0000"/>
                </a:solidFill>
                <a:latin typeface="Arial"/>
                <a:cs typeface="Arial"/>
              </a:rPr>
              <a:t>key </a:t>
            </a:r>
            <a:r>
              <a:rPr lang="en-US" sz="2000" b="1" spc="-5" dirty="0">
                <a:solidFill>
                  <a:srgbClr val="FF0000"/>
                </a:solidFill>
                <a:latin typeface="Arial"/>
                <a:cs typeface="Arial"/>
              </a:rPr>
              <a:t>to </a:t>
            </a:r>
            <a:r>
              <a:rPr lang="en-US" sz="2000" b="1" dirty="0">
                <a:solidFill>
                  <a:srgbClr val="FF0000"/>
                </a:solidFill>
                <a:latin typeface="Arial"/>
                <a:cs typeface="Arial"/>
              </a:rPr>
              <a:t>a </a:t>
            </a:r>
            <a:r>
              <a:rPr lang="en-US" sz="2000" b="1" spc="-5" dirty="0">
                <a:solidFill>
                  <a:srgbClr val="FF0000"/>
                </a:solidFill>
                <a:latin typeface="Arial"/>
                <a:cs typeface="Arial"/>
              </a:rPr>
              <a:t>great</a:t>
            </a:r>
            <a:r>
              <a:rPr lang="en-US" sz="2000" b="1" spc="15" dirty="0">
                <a:solidFill>
                  <a:srgbClr val="FF0000"/>
                </a:solidFill>
                <a:latin typeface="Arial"/>
                <a:cs typeface="Arial"/>
              </a:rPr>
              <a:t> </a:t>
            </a:r>
            <a:r>
              <a:rPr lang="en-US" sz="2000" b="1" spc="-5" dirty="0">
                <a:solidFill>
                  <a:srgbClr val="FF0000"/>
                </a:solidFill>
                <a:latin typeface="Arial"/>
                <a:cs typeface="Arial"/>
              </a:rPr>
              <a:t>PLAN!</a:t>
            </a:r>
            <a:endParaRPr lang="en-US" sz="2000" b="1" dirty="0">
              <a:solidFill>
                <a:srgbClr val="FF0000"/>
              </a:solidFill>
              <a:latin typeface="Arial"/>
              <a:cs typeface="Arial"/>
            </a:endParaRPr>
          </a:p>
          <a:p>
            <a:endParaRPr lang="en-US" dirty="0"/>
          </a:p>
        </p:txBody>
      </p:sp>
    </p:spTree>
    <p:extLst>
      <p:ext uri="{BB962C8B-B14F-4D97-AF65-F5344CB8AC3E}">
        <p14:creationId xmlns:p14="http://schemas.microsoft.com/office/powerpoint/2010/main" val="38905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8A121228-3058-8219-B29A-8C5EAB336BF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05D3CF6-09DF-6AA9-14A8-67C5F25C2EBF}"/>
              </a:ext>
            </a:extLst>
          </p:cNvPr>
          <p:cNvSpPr/>
          <p:nvPr/>
        </p:nvSpPr>
        <p:spPr>
          <a:xfrm>
            <a:off x="1215958" y="819060"/>
            <a:ext cx="9747114" cy="4822983"/>
          </a:xfrm>
          <a:prstGeom prst="rect">
            <a:avLst/>
          </a:prstGeom>
          <a:blipFill>
            <a:blip r:embed="rId2" cstate="print"/>
            <a:stretch>
              <a:fillRect/>
            </a:stretch>
          </a:blipFill>
        </p:spPr>
        <p:txBody>
          <a:bodyPr wrap="square" lIns="0" tIns="0" rIns="0" bIns="0" rtlCol="0"/>
          <a:lstStyle/>
          <a:p>
            <a:endParaRPr/>
          </a:p>
        </p:txBody>
      </p:sp>
      <p:sp>
        <p:nvSpPr>
          <p:cNvPr id="3" name="object 3">
            <a:extLst>
              <a:ext uri="{FF2B5EF4-FFF2-40B4-BE49-F238E27FC236}">
                <a16:creationId xmlns:a16="http://schemas.microsoft.com/office/drawing/2014/main" id="{A5AF5854-1EBB-181D-E6F6-D9A4D7C5292A}"/>
              </a:ext>
            </a:extLst>
          </p:cNvPr>
          <p:cNvSpPr txBox="1"/>
          <p:nvPr/>
        </p:nvSpPr>
        <p:spPr>
          <a:xfrm>
            <a:off x="408561" y="5786649"/>
            <a:ext cx="11366365" cy="566822"/>
          </a:xfrm>
          <a:prstGeom prst="rect">
            <a:avLst/>
          </a:prstGeom>
        </p:spPr>
        <p:txBody>
          <a:bodyPr vert="horz" wrap="square" lIns="0" tIns="12700" rIns="0" bIns="0" rtlCol="0">
            <a:spAutoFit/>
          </a:bodyPr>
          <a:lstStyle/>
          <a:p>
            <a:pPr marL="12700" marR="5080" algn="just">
              <a:lnSpc>
                <a:spcPct val="100000"/>
              </a:lnSpc>
              <a:spcBef>
                <a:spcPts val="100"/>
              </a:spcBef>
            </a:pPr>
            <a:r>
              <a:rPr b="1" spc="-5" dirty="0">
                <a:latin typeface="Arial" panose="020B0604020202020204" pitchFamily="34" charset="0"/>
                <a:cs typeface="Arial" panose="020B0604020202020204" pitchFamily="34" charset="0"/>
              </a:rPr>
              <a:t>Please visit the </a:t>
            </a:r>
            <a:r>
              <a:rPr b="1" spc="-10" dirty="0">
                <a:latin typeface="Arial" panose="020B0604020202020204" pitchFamily="34" charset="0"/>
                <a:cs typeface="Arial" panose="020B0604020202020204" pitchFamily="34" charset="0"/>
              </a:rPr>
              <a:t>website</a:t>
            </a:r>
            <a:r>
              <a:rPr b="1" spc="-5" dirty="0">
                <a:latin typeface="Arial" panose="020B0604020202020204" pitchFamily="34" charset="0"/>
                <a:cs typeface="Arial" panose="020B0604020202020204" pitchFamily="34" charset="0"/>
              </a:rPr>
              <a:t> </a:t>
            </a:r>
            <a:r>
              <a:rPr b="1" spc="-10" dirty="0">
                <a:solidFill>
                  <a:srgbClr val="FF0000"/>
                </a:solidFill>
                <a:latin typeface="Arial" panose="020B0604020202020204" pitchFamily="34" charset="0"/>
                <a:cs typeface="Arial" panose="020B0604020202020204" pitchFamily="34" charset="0"/>
              </a:rPr>
              <a:t>BEFIRESAFE.org </a:t>
            </a:r>
            <a:r>
              <a:rPr b="1" spc="-5" dirty="0">
                <a:latin typeface="Arial" panose="020B0604020202020204" pitchFamily="34" charset="0"/>
                <a:cs typeface="Arial" panose="020B0604020202020204" pitchFamily="34" charset="0"/>
              </a:rPr>
              <a:t>on tips on </a:t>
            </a:r>
            <a:r>
              <a:rPr b="1" spc="-10" dirty="0">
                <a:latin typeface="Arial" panose="020B0604020202020204" pitchFamily="34" charset="0"/>
                <a:cs typeface="Arial" panose="020B0604020202020204" pitchFamily="34" charset="0"/>
              </a:rPr>
              <a:t>Evacuation Preparedness </a:t>
            </a:r>
            <a:r>
              <a:rPr b="1" spc="-5" dirty="0">
                <a:latin typeface="Arial" panose="020B0604020202020204" pitchFamily="34" charset="0"/>
                <a:cs typeface="Arial" panose="020B0604020202020204" pitchFamily="34" charset="0"/>
              </a:rPr>
              <a:t>and Home </a:t>
            </a:r>
            <a:r>
              <a:rPr b="1" spc="-10" dirty="0">
                <a:latin typeface="Arial" panose="020B0604020202020204" pitchFamily="34" charset="0"/>
                <a:cs typeface="Arial" panose="020B0604020202020204" pitchFamily="34" charset="0"/>
              </a:rPr>
              <a:t>Hardening. </a:t>
            </a:r>
            <a:r>
              <a:rPr b="1" spc="-5" dirty="0">
                <a:latin typeface="Arial" panose="020B0604020202020204" pitchFamily="34" charset="0"/>
                <a:cs typeface="Arial" panose="020B0604020202020204" pitchFamily="34" charset="0"/>
              </a:rPr>
              <a:t>Links to other </a:t>
            </a:r>
            <a:r>
              <a:rPr b="1" spc="-10" dirty="0">
                <a:latin typeface="Arial" panose="020B0604020202020204" pitchFamily="34" charset="0"/>
                <a:cs typeface="Arial" panose="020B0604020202020204" pitchFamily="34" charset="0"/>
              </a:rPr>
              <a:t>resources: </a:t>
            </a:r>
            <a:r>
              <a:rPr b="1" spc="-5" dirty="0">
                <a:latin typeface="Arial" panose="020B0604020202020204" pitchFamily="34" charset="0"/>
                <a:cs typeface="Arial" panose="020B0604020202020204" pitchFamily="34" charset="0"/>
              </a:rPr>
              <a:t>OCFA, </a:t>
            </a:r>
            <a:r>
              <a:rPr b="1" spc="-10" dirty="0">
                <a:latin typeface="Arial" panose="020B0604020202020204" pitchFamily="34" charset="0"/>
                <a:cs typeface="Arial" panose="020B0604020202020204" pitchFamily="34" charset="0"/>
              </a:rPr>
              <a:t>ALERTOC, California </a:t>
            </a:r>
            <a:r>
              <a:rPr b="1" spc="-5" dirty="0">
                <a:latin typeface="Arial" panose="020B0604020202020204" pitchFamily="34" charset="0"/>
                <a:cs typeface="Arial" panose="020B0604020202020204" pitchFamily="34" charset="0"/>
              </a:rPr>
              <a:t>Fire </a:t>
            </a:r>
            <a:r>
              <a:rPr b="1" spc="-10" dirty="0">
                <a:latin typeface="Arial" panose="020B0604020202020204" pitchFamily="34" charset="0"/>
                <a:cs typeface="Arial" panose="020B0604020202020204" pitchFamily="34" charset="0"/>
              </a:rPr>
              <a:t>Safe  Council, </a:t>
            </a:r>
            <a:r>
              <a:rPr b="1" spc="-5" dirty="0">
                <a:latin typeface="Arial" panose="020B0604020202020204" pitchFamily="34" charset="0"/>
                <a:cs typeface="Arial" panose="020B0604020202020204" pitchFamily="34" charset="0"/>
              </a:rPr>
              <a:t>RSM Voice and </a:t>
            </a:r>
            <a:r>
              <a:rPr b="1" spc="-10" dirty="0">
                <a:latin typeface="Arial" panose="020B0604020202020204" pitchFamily="34" charset="0"/>
                <a:cs typeface="Arial" panose="020B0604020202020204" pitchFamily="34" charset="0"/>
              </a:rPr>
              <a:t>Firewise</a:t>
            </a:r>
            <a:r>
              <a:rPr b="1" spc="-5" dirty="0">
                <a:latin typeface="Arial" panose="020B0604020202020204" pitchFamily="34" charset="0"/>
                <a:cs typeface="Arial" panose="020B0604020202020204" pitchFamily="34" charset="0"/>
              </a:rPr>
              <a:t> </a:t>
            </a:r>
            <a:r>
              <a:rPr b="1" spc="-10" dirty="0">
                <a:latin typeface="Arial" panose="020B0604020202020204" pitchFamily="34" charset="0"/>
                <a:cs typeface="Arial" panose="020B0604020202020204" pitchFamily="34" charset="0"/>
              </a:rPr>
              <a:t>USA</a:t>
            </a:r>
            <a:endParaRPr dirty="0">
              <a:latin typeface="Arial" panose="020B0604020202020204" pitchFamily="34" charset="0"/>
              <a:cs typeface="Arial" panose="020B0604020202020204" pitchFamily="34" charset="0"/>
            </a:endParaRPr>
          </a:p>
        </p:txBody>
      </p:sp>
      <p:sp>
        <p:nvSpPr>
          <p:cNvPr id="4" name="object 3">
            <a:extLst>
              <a:ext uri="{FF2B5EF4-FFF2-40B4-BE49-F238E27FC236}">
                <a16:creationId xmlns:a16="http://schemas.microsoft.com/office/drawing/2014/main" id="{53C626E0-6A5B-7CCB-0597-B536F67EABCD}"/>
              </a:ext>
            </a:extLst>
          </p:cNvPr>
          <p:cNvSpPr txBox="1">
            <a:spLocks/>
          </p:cNvSpPr>
          <p:nvPr/>
        </p:nvSpPr>
        <p:spPr>
          <a:xfrm>
            <a:off x="1215958" y="270749"/>
            <a:ext cx="9580630" cy="44371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800" b="1" i="1" u="sng" spc="-5" dirty="0">
                <a:solidFill>
                  <a:srgbClr val="0070C0"/>
                </a:solidFill>
                <a:latin typeface="Arial" panose="020B0604020202020204" pitchFamily="34" charset="0"/>
                <a:cs typeface="Arial" panose="020B0604020202020204" pitchFamily="34" charset="0"/>
              </a:rPr>
              <a:t>Be Fire Safe – How to Fire Harden your Home </a:t>
            </a:r>
            <a:endParaRPr lang="en-US" sz="2800" b="1" i="1" u="sng" dirty="0">
              <a:solidFill>
                <a:srgbClr val="0070C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AD8F22B-525F-F0ED-72D9-19A52B07C2DE}"/>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188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067A8F8-D218-2D7D-2074-387A144DF6B9}"/>
              </a:ext>
            </a:extLst>
          </p:cNvPr>
          <p:cNvSpPr/>
          <p:nvPr/>
        </p:nvSpPr>
        <p:spPr>
          <a:xfrm>
            <a:off x="194552" y="233465"/>
            <a:ext cx="11802895" cy="6459166"/>
          </a:xfrm>
          <a:prstGeom prst="rect">
            <a:avLst/>
          </a:prstGeom>
          <a:blipFill>
            <a:blip r:embed="rId2"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497A133E-6ADC-4AD7-7029-A2E34667A12C}"/>
              </a:ext>
            </a:extLst>
          </p:cNvPr>
          <p:cNvSpPr txBox="1"/>
          <p:nvPr/>
        </p:nvSpPr>
        <p:spPr>
          <a:xfrm>
            <a:off x="89170" y="233465"/>
            <a:ext cx="12156331" cy="523220"/>
          </a:xfrm>
          <a:prstGeom prst="rect">
            <a:avLst/>
          </a:prstGeom>
          <a:solidFill>
            <a:srgbClr val="FFFF00"/>
          </a:solidFill>
        </p:spPr>
        <p:txBody>
          <a:bodyPr wrap="square" rtlCol="0">
            <a:spAutoFit/>
          </a:bodyPr>
          <a:lstStyle/>
          <a:p>
            <a:pPr algn="ctr"/>
            <a:r>
              <a:rPr lang="en-US" sz="2800" b="1" i="1" u="sng" dirty="0">
                <a:solidFill>
                  <a:srgbClr val="0070C0"/>
                </a:solidFill>
                <a:latin typeface="Arial" panose="020B0604020202020204" pitchFamily="34" charset="0"/>
                <a:cs typeface="Arial" panose="020B0604020202020204" pitchFamily="34" charset="0"/>
              </a:rPr>
              <a:t>Why is this one home still standing</a:t>
            </a:r>
            <a:r>
              <a:rPr lang="en-US" sz="2800" b="1" i="1" dirty="0">
                <a:solidFill>
                  <a:srgbClr val="0070C0"/>
                </a:solidFill>
                <a:latin typeface="Arial" panose="020B0604020202020204" pitchFamily="34" charset="0"/>
                <a:cs typeface="Arial" panose="020B0604020202020204" pitchFamily="34" charset="0"/>
              </a:rPr>
              <a:t>?</a:t>
            </a:r>
          </a:p>
        </p:txBody>
      </p:sp>
      <p:cxnSp>
        <p:nvCxnSpPr>
          <p:cNvPr id="5" name="Straight Arrow Connector 4">
            <a:extLst>
              <a:ext uri="{FF2B5EF4-FFF2-40B4-BE49-F238E27FC236}">
                <a16:creationId xmlns:a16="http://schemas.microsoft.com/office/drawing/2014/main" id="{EE1C5946-0E52-0A63-9118-227B9F4062C8}"/>
              </a:ext>
            </a:extLst>
          </p:cNvPr>
          <p:cNvCxnSpPr>
            <a:cxnSpLocks/>
          </p:cNvCxnSpPr>
          <p:nvPr/>
        </p:nvCxnSpPr>
        <p:spPr>
          <a:xfrm>
            <a:off x="6021420" y="958176"/>
            <a:ext cx="74579" cy="233950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1587D99-6B49-78C8-D150-877A1A679743}"/>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473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C64E7AD-CEED-2DCE-BBB6-D2B51BFCB078}"/>
              </a:ext>
            </a:extLst>
          </p:cNvPr>
          <p:cNvSpPr/>
          <p:nvPr/>
        </p:nvSpPr>
        <p:spPr>
          <a:xfrm>
            <a:off x="3968885" y="233465"/>
            <a:ext cx="8035048" cy="6459166"/>
          </a:xfrm>
          <a:prstGeom prst="rect">
            <a:avLst/>
          </a:prstGeom>
          <a:blipFill>
            <a:blip r:embed="rId2" cstate="print"/>
            <a:stretch>
              <a:fillRect/>
            </a:stretch>
          </a:blipFill>
        </p:spPr>
        <p:txBody>
          <a:bodyPr wrap="square" lIns="0" tIns="0" rIns="0" bIns="0" rtlCol="0"/>
          <a:lstStyle/>
          <a:p>
            <a:endParaRPr/>
          </a:p>
        </p:txBody>
      </p:sp>
      <p:sp>
        <p:nvSpPr>
          <p:cNvPr id="3" name="object 3">
            <a:extLst>
              <a:ext uri="{FF2B5EF4-FFF2-40B4-BE49-F238E27FC236}">
                <a16:creationId xmlns:a16="http://schemas.microsoft.com/office/drawing/2014/main" id="{D8FE7468-137A-A832-F405-D5717D4BC140}"/>
              </a:ext>
            </a:extLst>
          </p:cNvPr>
          <p:cNvSpPr txBox="1">
            <a:spLocks/>
          </p:cNvSpPr>
          <p:nvPr/>
        </p:nvSpPr>
        <p:spPr>
          <a:xfrm>
            <a:off x="73025" y="1120314"/>
            <a:ext cx="3594303" cy="874598"/>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gn="ctr">
              <a:lnSpc>
                <a:spcPct val="100000"/>
              </a:lnSpc>
              <a:spcBef>
                <a:spcPts val="100"/>
              </a:spcBef>
            </a:pPr>
            <a:r>
              <a:rPr lang="en-US" sz="2800" b="1" spc="-5" dirty="0">
                <a:latin typeface="Arial" panose="020B0604020202020204" pitchFamily="34" charset="0"/>
                <a:cs typeface="Arial" panose="020B0604020202020204" pitchFamily="34" charset="0"/>
              </a:rPr>
              <a:t>Home  Hardening  Assessment</a:t>
            </a:r>
            <a:endParaRPr lang="en-US" sz="2800" b="1" dirty="0">
              <a:latin typeface="Arial" panose="020B0604020202020204" pitchFamily="34" charset="0"/>
              <a:cs typeface="Arial" panose="020B0604020202020204" pitchFamily="34" charset="0"/>
            </a:endParaRPr>
          </a:p>
        </p:txBody>
      </p:sp>
      <p:sp>
        <p:nvSpPr>
          <p:cNvPr id="4" name="object 4">
            <a:extLst>
              <a:ext uri="{FF2B5EF4-FFF2-40B4-BE49-F238E27FC236}">
                <a16:creationId xmlns:a16="http://schemas.microsoft.com/office/drawing/2014/main" id="{C7A739B2-17A6-D4F7-0424-82742AC12C0A}"/>
              </a:ext>
            </a:extLst>
          </p:cNvPr>
          <p:cNvSpPr txBox="1"/>
          <p:nvPr/>
        </p:nvSpPr>
        <p:spPr>
          <a:xfrm>
            <a:off x="330739" y="2694184"/>
            <a:ext cx="3594303" cy="2257285"/>
          </a:xfrm>
          <a:prstGeom prst="rect">
            <a:avLst/>
          </a:prstGeom>
        </p:spPr>
        <p:txBody>
          <a:bodyPr vert="horz" wrap="square" lIns="0" tIns="10795" rIns="0" bIns="0" rtlCol="0">
            <a:spAutoFit/>
          </a:bodyPr>
          <a:lstStyle/>
          <a:p>
            <a:pPr marL="12700" marR="5080">
              <a:lnSpc>
                <a:spcPct val="100699"/>
              </a:lnSpc>
              <a:spcBef>
                <a:spcPts val="85"/>
              </a:spcBef>
            </a:pPr>
            <a:r>
              <a:rPr b="1" spc="-5" dirty="0">
                <a:latin typeface="Arial"/>
                <a:cs typeface="Arial"/>
              </a:rPr>
              <a:t>This is </a:t>
            </a:r>
            <a:r>
              <a:rPr b="1" dirty="0">
                <a:latin typeface="Arial"/>
                <a:cs typeface="Arial"/>
              </a:rPr>
              <a:t>a</a:t>
            </a:r>
            <a:r>
              <a:rPr lang="en-US" b="1" dirty="0">
                <a:latin typeface="Arial"/>
                <a:cs typeface="Arial"/>
              </a:rPr>
              <a:t>n</a:t>
            </a:r>
            <a:r>
              <a:rPr b="1" dirty="0">
                <a:latin typeface="Arial"/>
                <a:cs typeface="Arial"/>
              </a:rPr>
              <a:t> </a:t>
            </a:r>
            <a:r>
              <a:rPr b="1" spc="-5" dirty="0">
                <a:latin typeface="Arial"/>
                <a:cs typeface="Arial"/>
              </a:rPr>
              <a:t>actual home</a:t>
            </a:r>
            <a:r>
              <a:rPr lang="en-US" b="1" spc="-5" dirty="0">
                <a:latin typeface="Arial"/>
                <a:cs typeface="Arial"/>
              </a:rPr>
              <a:t> </a:t>
            </a:r>
            <a:r>
              <a:rPr b="1" spc="-5" dirty="0">
                <a:latin typeface="Arial"/>
                <a:cs typeface="Arial"/>
              </a:rPr>
              <a:t>assessment done </a:t>
            </a:r>
            <a:r>
              <a:rPr lang="en-US" b="1" spc="-5" dirty="0">
                <a:latin typeface="Arial"/>
                <a:cs typeface="Arial"/>
              </a:rPr>
              <a:t>in person </a:t>
            </a:r>
            <a:r>
              <a:rPr b="1" spc="-5" dirty="0">
                <a:latin typeface="Arial"/>
                <a:cs typeface="Arial"/>
              </a:rPr>
              <a:t>by </a:t>
            </a:r>
            <a:r>
              <a:rPr b="1" spc="-25" dirty="0">
                <a:latin typeface="Arial"/>
                <a:cs typeface="Arial"/>
              </a:rPr>
              <a:t>OCFA</a:t>
            </a:r>
            <a:r>
              <a:rPr b="1" spc="-140" dirty="0">
                <a:latin typeface="Arial"/>
                <a:cs typeface="Arial"/>
              </a:rPr>
              <a:t> </a:t>
            </a:r>
            <a:r>
              <a:rPr b="1" spc="-5" dirty="0">
                <a:latin typeface="Arial"/>
                <a:cs typeface="Arial"/>
              </a:rPr>
              <a:t>in February</a:t>
            </a:r>
            <a:r>
              <a:rPr lang="en-US" b="1" spc="-5" dirty="0">
                <a:latin typeface="Arial"/>
                <a:cs typeface="Arial"/>
              </a:rPr>
              <a:t> of </a:t>
            </a:r>
            <a:r>
              <a:rPr b="1" spc="-5" dirty="0">
                <a:latin typeface="Arial"/>
                <a:cs typeface="Arial"/>
              </a:rPr>
              <a:t>2023</a:t>
            </a:r>
            <a:r>
              <a:rPr lang="en-US" b="1" spc="-5" dirty="0">
                <a:latin typeface="Arial"/>
                <a:cs typeface="Arial"/>
              </a:rPr>
              <a:t>.  It lists </a:t>
            </a:r>
            <a:r>
              <a:rPr b="1" spc="-5" dirty="0">
                <a:latin typeface="Arial"/>
                <a:cs typeface="Arial"/>
              </a:rPr>
              <a:t>recommendations  </a:t>
            </a:r>
            <a:r>
              <a:rPr b="1" dirty="0">
                <a:latin typeface="Arial"/>
                <a:cs typeface="Arial"/>
              </a:rPr>
              <a:t>to the  </a:t>
            </a:r>
            <a:r>
              <a:rPr b="1" spc="-15" dirty="0">
                <a:latin typeface="Arial"/>
                <a:cs typeface="Arial"/>
              </a:rPr>
              <a:t>Homeowner</a:t>
            </a:r>
            <a:r>
              <a:rPr lang="en-US" b="1" spc="-15" dirty="0">
                <a:latin typeface="Arial"/>
                <a:cs typeface="Arial"/>
              </a:rPr>
              <a:t>, of what they should do to fire harden their home</a:t>
            </a:r>
            <a:r>
              <a:rPr b="1" spc="-15" dirty="0">
                <a:latin typeface="Arial"/>
                <a:cs typeface="Arial"/>
              </a:rPr>
              <a:t>.</a:t>
            </a:r>
            <a:r>
              <a:rPr lang="en-US" b="1" spc="-15" dirty="0">
                <a:latin typeface="Arial"/>
                <a:cs typeface="Arial"/>
              </a:rPr>
              <a:t>  </a:t>
            </a:r>
          </a:p>
          <a:p>
            <a:pPr marL="12700" marR="5080">
              <a:lnSpc>
                <a:spcPct val="100699"/>
              </a:lnSpc>
              <a:spcBef>
                <a:spcPts val="85"/>
              </a:spcBef>
            </a:pPr>
            <a:endParaRPr lang="en-US" b="1" u="sng" spc="-15" dirty="0">
              <a:latin typeface="Arial"/>
              <a:cs typeface="Arial"/>
            </a:endParaRPr>
          </a:p>
          <a:p>
            <a:pPr marL="12700" marR="5080">
              <a:lnSpc>
                <a:spcPct val="100699"/>
              </a:lnSpc>
              <a:spcBef>
                <a:spcPts val="85"/>
              </a:spcBef>
            </a:pPr>
            <a:r>
              <a:rPr lang="en-US" b="1" u="sng" spc="-15" dirty="0">
                <a:latin typeface="Arial"/>
                <a:cs typeface="Arial"/>
              </a:rPr>
              <a:t>It is free and confidential.</a:t>
            </a:r>
            <a:endParaRPr u="sng" dirty="0">
              <a:latin typeface="Arial"/>
              <a:cs typeface="Arial"/>
            </a:endParaRPr>
          </a:p>
        </p:txBody>
      </p:sp>
      <p:sp>
        <p:nvSpPr>
          <p:cNvPr id="5" name="Rectangle 4">
            <a:extLst>
              <a:ext uri="{FF2B5EF4-FFF2-40B4-BE49-F238E27FC236}">
                <a16:creationId xmlns:a16="http://schemas.microsoft.com/office/drawing/2014/main" id="{4BB2A784-E699-D384-4778-60C70B84C83B}"/>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38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9A94C4-E860-7C46-7DB2-72E33AECDD5A}"/>
              </a:ext>
            </a:extLst>
          </p:cNvPr>
          <p:cNvSpPr txBox="1"/>
          <p:nvPr/>
        </p:nvSpPr>
        <p:spPr>
          <a:xfrm>
            <a:off x="1865376" y="1787733"/>
            <a:ext cx="9584079" cy="2687915"/>
          </a:xfrm>
          <a:prstGeom prst="rect">
            <a:avLst/>
          </a:prstGeom>
          <a:noFill/>
        </p:spPr>
        <p:txBody>
          <a:bodyPr wrap="square" rtlCol="0">
            <a:spAutoFit/>
          </a:bodyPr>
          <a:lstStyle/>
          <a:p>
            <a:pPr marL="12700" marR="5080">
              <a:lnSpc>
                <a:spcPct val="100000"/>
              </a:lnSpc>
              <a:spcBef>
                <a:spcPts val="400"/>
              </a:spcBef>
            </a:pPr>
            <a:r>
              <a:rPr lang="en-US" sz="1800" b="1" spc="-5" dirty="0">
                <a:latin typeface="Arial" panose="020B0604020202020204" pitchFamily="34" charset="0"/>
                <a:cs typeface="Arial" panose="020B0604020202020204" pitchFamily="34" charset="0"/>
              </a:rPr>
              <a:t>This Presentation is part of an </a:t>
            </a:r>
            <a:r>
              <a:rPr lang="en-US" sz="1800" b="1" spc="-10" dirty="0">
                <a:latin typeface="Arial" panose="020B0604020202020204" pitchFamily="34" charset="0"/>
                <a:cs typeface="Arial" panose="020B0604020202020204" pitchFamily="34" charset="0"/>
              </a:rPr>
              <a:t>effort </a:t>
            </a:r>
            <a:r>
              <a:rPr lang="en-US" sz="1800" b="1" spc="-5" dirty="0">
                <a:latin typeface="Arial" panose="020B0604020202020204" pitchFamily="34" charset="0"/>
                <a:cs typeface="Arial" panose="020B0604020202020204" pitchFamily="34" charset="0"/>
              </a:rPr>
              <a:t>of the Community Associations of  Rancho </a:t>
            </a:r>
            <a:r>
              <a:rPr lang="en-US" sz="1800" b="1" dirty="0">
                <a:latin typeface="Arial" panose="020B0604020202020204" pitchFamily="34" charset="0"/>
                <a:cs typeface="Arial" panose="020B0604020202020204" pitchFamily="34" charset="0"/>
              </a:rPr>
              <a:t>(CAR) </a:t>
            </a:r>
            <a:r>
              <a:rPr lang="en-US" sz="1800" b="1" spc="-5" dirty="0">
                <a:latin typeface="Arial" panose="020B0604020202020204" pitchFamily="34" charset="0"/>
                <a:cs typeface="Arial" panose="020B0604020202020204" pitchFamily="34" charset="0"/>
              </a:rPr>
              <a:t>to </a:t>
            </a:r>
            <a:r>
              <a:rPr lang="en-US" sz="1800" b="1" dirty="0">
                <a:latin typeface="Arial" panose="020B0604020202020204" pitchFamily="34" charset="0"/>
                <a:cs typeface="Arial" panose="020B0604020202020204" pitchFamily="34" charset="0"/>
              </a:rPr>
              <a:t>raise </a:t>
            </a:r>
            <a:r>
              <a:rPr lang="en-US" sz="1800" b="1" spc="-5" dirty="0">
                <a:latin typeface="Arial" panose="020B0604020202020204" pitchFamily="34" charset="0"/>
                <a:cs typeface="Arial" panose="020B0604020202020204" pitchFamily="34" charset="0"/>
              </a:rPr>
              <a:t>awareness of fire dangers in our </a:t>
            </a:r>
            <a:r>
              <a:rPr lang="en-US" sz="1800" b="1" spc="-15" dirty="0">
                <a:latin typeface="Arial" panose="020B0604020202020204" pitchFamily="34" charset="0"/>
                <a:cs typeface="Arial" panose="020B0604020202020204" pitchFamily="34" charset="0"/>
              </a:rPr>
              <a:t>community, </a:t>
            </a:r>
            <a:r>
              <a:rPr lang="en-US" sz="1800" b="1" spc="-5" dirty="0">
                <a:latin typeface="Arial" panose="020B0604020202020204" pitchFamily="34" charset="0"/>
                <a:cs typeface="Arial" panose="020B0604020202020204" pitchFamily="34" charset="0"/>
              </a:rPr>
              <a:t>and </a:t>
            </a:r>
            <a:r>
              <a:rPr lang="en-US" sz="1800" b="1" spc="-10" dirty="0">
                <a:latin typeface="Arial" panose="020B0604020202020204" pitchFamily="34" charset="0"/>
                <a:cs typeface="Arial" panose="020B0604020202020204" pitchFamily="34" charset="0"/>
              </a:rPr>
              <a:t>efforts </a:t>
            </a:r>
            <a:r>
              <a:rPr lang="en-US" sz="1800" b="1" spc="-5" dirty="0">
                <a:latin typeface="Arial" panose="020B0604020202020204" pitchFamily="34" charset="0"/>
                <a:cs typeface="Arial" panose="020B0604020202020204" pitchFamily="34" charset="0"/>
              </a:rPr>
              <a:t>that </a:t>
            </a:r>
            <a:r>
              <a:rPr lang="en-US" sz="1800" b="1" dirty="0">
                <a:latin typeface="Arial" panose="020B0604020202020204" pitchFamily="34" charset="0"/>
                <a:cs typeface="Arial" panose="020B0604020202020204" pitchFamily="34" charset="0"/>
              </a:rPr>
              <a:t>residents can </a:t>
            </a:r>
            <a:r>
              <a:rPr lang="en-US" sz="1800" b="1" spc="-5" dirty="0">
                <a:latin typeface="Arial" panose="020B0604020202020204" pitchFamily="34" charset="0"/>
                <a:cs typeface="Arial" panose="020B0604020202020204" pitchFamily="34" charset="0"/>
              </a:rPr>
              <a:t>take to protect the lives of their families, their homes, and </a:t>
            </a:r>
            <a:r>
              <a:rPr lang="en-US" sz="1800" b="1" spc="-15" dirty="0">
                <a:latin typeface="Arial" panose="020B0604020202020204" pitchFamily="34" charset="0"/>
                <a:cs typeface="Arial" panose="020B0604020202020204" pitchFamily="34" charset="0"/>
              </a:rPr>
              <a:t>community,  </a:t>
            </a:r>
            <a:r>
              <a:rPr lang="en-US" sz="1800" b="1" spc="-5" dirty="0">
                <a:latin typeface="Arial" panose="020B0604020202020204" pitchFamily="34" charset="0"/>
                <a:cs typeface="Arial" panose="020B0604020202020204" pitchFamily="34" charset="0"/>
              </a:rPr>
              <a:t>along with </a:t>
            </a:r>
            <a:r>
              <a:rPr lang="en-US" sz="1800" b="1" dirty="0">
                <a:latin typeface="Arial" panose="020B0604020202020204" pitchFamily="34" charset="0"/>
                <a:cs typeface="Arial" panose="020B0604020202020204" pitchFamily="34" charset="0"/>
              </a:rPr>
              <a:t>sharing </a:t>
            </a:r>
            <a:r>
              <a:rPr lang="en-US" sz="1800" b="1" spc="-5" dirty="0">
                <a:latin typeface="Arial" panose="020B0604020202020204" pitchFamily="34" charset="0"/>
                <a:cs typeface="Arial" panose="020B0604020202020204" pitchFamily="34" charset="0"/>
              </a:rPr>
              <a:t>homeowner insurance options in high fire danger</a:t>
            </a:r>
            <a:r>
              <a:rPr lang="en-US" sz="1800" b="1" spc="-10" dirty="0">
                <a:latin typeface="Arial" panose="020B0604020202020204" pitchFamily="34" charset="0"/>
                <a:cs typeface="Arial" panose="020B0604020202020204" pitchFamily="34" charset="0"/>
              </a:rPr>
              <a:t> </a:t>
            </a:r>
            <a:r>
              <a:rPr lang="en-US" sz="1800" b="1" spc="-5" dirty="0">
                <a:latin typeface="Arial" panose="020B0604020202020204" pitchFamily="34" charset="0"/>
                <a:cs typeface="Arial" panose="020B0604020202020204" pitchFamily="34" charset="0"/>
              </a:rPr>
              <a:t>areas.</a:t>
            </a:r>
          </a:p>
          <a:p>
            <a:pPr marL="12700" marR="5080">
              <a:lnSpc>
                <a:spcPct val="100000"/>
              </a:lnSpc>
              <a:spcBef>
                <a:spcPts val="400"/>
              </a:spcBef>
            </a:pPr>
            <a:endParaRPr lang="en-US" b="1" spc="-5" dirty="0">
              <a:latin typeface="Arial" panose="020B0604020202020204" pitchFamily="34" charset="0"/>
              <a:cs typeface="Arial" panose="020B0604020202020204" pitchFamily="34" charset="0"/>
            </a:endParaRPr>
          </a:p>
          <a:p>
            <a:pPr marL="12700" marR="5080">
              <a:lnSpc>
                <a:spcPct val="100000"/>
              </a:lnSpc>
              <a:spcBef>
                <a:spcPts val="400"/>
              </a:spcBef>
            </a:pPr>
            <a:r>
              <a:rPr lang="en-US" b="1" spc="-5" dirty="0">
                <a:latin typeface="Arial" panose="020B0604020202020204" pitchFamily="34" charset="0"/>
                <a:cs typeface="Arial" panose="020B0604020202020204" pitchFamily="34" charset="0"/>
              </a:rPr>
              <a:t>CAR is comprised of Homeowner Association leadership from (6) master associations, representing over 16,000 homes and approximately 45,000 residents within the City of Rancho Santa Margarita.  It was formed to collaborate with the City and other Agencies on Community and State issues of interest.</a:t>
            </a:r>
            <a:endParaRPr lang="en-US" b="1" dirty="0">
              <a:latin typeface="Arial" panose="020B0604020202020204" pitchFamily="34" charset="0"/>
              <a:cs typeface="Arial" panose="020B0604020202020204" pitchFamily="34" charset="0"/>
            </a:endParaRPr>
          </a:p>
        </p:txBody>
      </p:sp>
      <p:sp>
        <p:nvSpPr>
          <p:cNvPr id="6" name="object 5">
            <a:extLst>
              <a:ext uri="{FF2B5EF4-FFF2-40B4-BE49-F238E27FC236}">
                <a16:creationId xmlns:a16="http://schemas.microsoft.com/office/drawing/2014/main" id="{2E59CB7A-56FC-B08D-8563-63221EF33A84}"/>
              </a:ext>
            </a:extLst>
          </p:cNvPr>
          <p:cNvSpPr/>
          <p:nvPr/>
        </p:nvSpPr>
        <p:spPr>
          <a:xfrm>
            <a:off x="333985" y="2519464"/>
            <a:ext cx="1212713" cy="1130375"/>
          </a:xfrm>
          <a:prstGeom prst="rect">
            <a:avLst/>
          </a:prstGeom>
          <a:blipFill>
            <a:blip r:embed="rId2" cstate="print"/>
            <a:stretch>
              <a:fillRect/>
            </a:stretch>
          </a:blipFill>
        </p:spPr>
        <p:txBody>
          <a:bodyPr wrap="square" lIns="0" tIns="0" rIns="0" bIns="0" rtlCol="0"/>
          <a:lstStyle/>
          <a:p>
            <a:endParaRPr/>
          </a:p>
        </p:txBody>
      </p:sp>
      <p:sp>
        <p:nvSpPr>
          <p:cNvPr id="9" name="TextBox 8">
            <a:extLst>
              <a:ext uri="{FF2B5EF4-FFF2-40B4-BE49-F238E27FC236}">
                <a16:creationId xmlns:a16="http://schemas.microsoft.com/office/drawing/2014/main" id="{E09E1EB9-B789-ABD2-C860-1571C8A7E379}"/>
              </a:ext>
            </a:extLst>
          </p:cNvPr>
          <p:cNvSpPr txBox="1"/>
          <p:nvPr/>
        </p:nvSpPr>
        <p:spPr>
          <a:xfrm>
            <a:off x="2940185" y="530317"/>
            <a:ext cx="6094378" cy="523220"/>
          </a:xfrm>
          <a:prstGeom prst="rect">
            <a:avLst/>
          </a:prstGeom>
          <a:noFill/>
        </p:spPr>
        <p:txBody>
          <a:bodyPr wrap="square">
            <a:spAutoFit/>
          </a:bodyPr>
          <a:lstStyle/>
          <a:p>
            <a:pPr marR="579120" algn="ctr">
              <a:lnSpc>
                <a:spcPct val="100000"/>
              </a:lnSpc>
              <a:spcBef>
                <a:spcPts val="755"/>
              </a:spcBef>
            </a:pPr>
            <a:r>
              <a:rPr lang="en-US" sz="2800" b="1" i="1" u="sng" spc="-5" dirty="0">
                <a:solidFill>
                  <a:srgbClr val="0070C0"/>
                </a:solidFill>
                <a:latin typeface="Arial" panose="020B0604020202020204" pitchFamily="34" charset="0"/>
                <a:cs typeface="Arial" panose="020B0604020202020204" pitchFamily="34" charset="0"/>
              </a:rPr>
              <a:t>Introduction</a:t>
            </a:r>
            <a:endParaRPr lang="en-US" sz="2800" b="1" i="1" u="sng" dirty="0">
              <a:solidFill>
                <a:srgbClr val="0070C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FA8CA76-82E0-0717-4B96-844B948A3708}"/>
              </a:ext>
            </a:extLst>
          </p:cNvPr>
          <p:cNvSpPr/>
          <p:nvPr/>
        </p:nvSpPr>
        <p:spPr>
          <a:xfrm>
            <a:off x="194553" y="214009"/>
            <a:ext cx="11715348" cy="642998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6C211B-5541-3B42-A5F1-6172ADD00692}"/>
              </a:ext>
            </a:extLst>
          </p:cNvPr>
          <p:cNvSpPr txBox="1"/>
          <p:nvPr/>
        </p:nvSpPr>
        <p:spPr>
          <a:xfrm>
            <a:off x="1865376" y="4720627"/>
            <a:ext cx="9856454" cy="369332"/>
          </a:xfrm>
          <a:prstGeom prst="rect">
            <a:avLst/>
          </a:prstGeom>
          <a:noFill/>
        </p:spPr>
        <p:txBody>
          <a:bodyPr wrap="square">
            <a:spAutoFit/>
          </a:bodyPr>
          <a:lstStyle/>
          <a:p>
            <a:r>
              <a:rPr lang="en-US" b="1" dirty="0">
                <a:solidFill>
                  <a:srgbClr val="FF0000"/>
                </a:solidFill>
                <a:latin typeface="Arial" panose="020B0604020202020204" pitchFamily="34" charset="0"/>
                <a:cs typeface="Arial" panose="020B0604020202020204" pitchFamily="34" charset="0"/>
              </a:rPr>
              <a:t>This presentation will be made available via email to you if you wish.</a:t>
            </a:r>
          </a:p>
        </p:txBody>
      </p:sp>
    </p:spTree>
    <p:extLst>
      <p:ext uri="{BB962C8B-B14F-4D97-AF65-F5344CB8AC3E}">
        <p14:creationId xmlns:p14="http://schemas.microsoft.com/office/powerpoint/2010/main" val="349307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C01560F5-84C4-3AB0-E896-A8E0FD9CDCF4}"/>
              </a:ext>
            </a:extLst>
          </p:cNvPr>
          <p:cNvSpPr txBox="1"/>
          <p:nvPr/>
        </p:nvSpPr>
        <p:spPr>
          <a:xfrm>
            <a:off x="5233481" y="488950"/>
            <a:ext cx="6546715" cy="5793894"/>
          </a:xfrm>
          <a:prstGeom prst="rect">
            <a:avLst/>
          </a:prstGeom>
        </p:spPr>
        <p:txBody>
          <a:bodyPr vert="horz" wrap="square" lIns="0" tIns="12700" rIns="0" bIns="0" rtlCol="0">
            <a:spAutoFit/>
          </a:bodyPr>
          <a:lstStyle/>
          <a:p>
            <a:pPr marL="12700">
              <a:lnSpc>
                <a:spcPct val="100000"/>
              </a:lnSpc>
              <a:spcBef>
                <a:spcPts val="100"/>
              </a:spcBef>
            </a:pPr>
            <a:endParaRPr lang="en-US" sz="2000" b="1" i="1" u="sng" spc="-5" dirty="0">
              <a:solidFill>
                <a:srgbClr val="0070C0"/>
              </a:solidFill>
              <a:latin typeface="Arial"/>
              <a:cs typeface="Arial"/>
            </a:endParaRPr>
          </a:p>
          <a:p>
            <a:pPr marL="12700">
              <a:lnSpc>
                <a:spcPct val="100000"/>
              </a:lnSpc>
              <a:spcBef>
                <a:spcPts val="100"/>
              </a:spcBef>
            </a:pPr>
            <a:r>
              <a:rPr sz="2400" b="1" i="1" u="sng" spc="-5" dirty="0">
                <a:solidFill>
                  <a:srgbClr val="0070C0"/>
                </a:solidFill>
                <a:latin typeface="Arial"/>
                <a:cs typeface="Arial"/>
              </a:rPr>
              <a:t>Garage</a:t>
            </a:r>
            <a:r>
              <a:rPr sz="2400" b="1" i="1" u="sng" spc="-10" dirty="0">
                <a:solidFill>
                  <a:srgbClr val="0070C0"/>
                </a:solidFill>
                <a:latin typeface="Arial"/>
                <a:cs typeface="Arial"/>
              </a:rPr>
              <a:t> </a:t>
            </a:r>
            <a:r>
              <a:rPr sz="2400" b="1" i="1" u="sng" spc="-25" dirty="0">
                <a:solidFill>
                  <a:srgbClr val="0070C0"/>
                </a:solidFill>
                <a:latin typeface="Arial"/>
                <a:cs typeface="Arial"/>
              </a:rPr>
              <a:t>Vents</a:t>
            </a:r>
            <a:endParaRPr lang="en-US" sz="2400" b="1" i="1" u="sng" spc="-25" dirty="0">
              <a:solidFill>
                <a:srgbClr val="0070C0"/>
              </a:solidFill>
              <a:latin typeface="Arial"/>
              <a:cs typeface="Arial"/>
            </a:endParaRPr>
          </a:p>
          <a:p>
            <a:pPr marL="12700">
              <a:lnSpc>
                <a:spcPct val="100000"/>
              </a:lnSpc>
              <a:spcBef>
                <a:spcPts val="100"/>
              </a:spcBef>
            </a:pPr>
            <a:endParaRPr b="1" u="sng" dirty="0">
              <a:latin typeface="Arial"/>
              <a:cs typeface="Arial"/>
            </a:endParaRPr>
          </a:p>
          <a:p>
            <a:pPr marL="469900" marR="5080" indent="-367030">
              <a:lnSpc>
                <a:spcPct val="100000"/>
              </a:lnSpc>
              <a:buChar char="●"/>
              <a:tabLst>
                <a:tab pos="469265" algn="l"/>
                <a:tab pos="469900" algn="l"/>
              </a:tabLst>
            </a:pPr>
            <a:r>
              <a:rPr b="1" spc="-5" dirty="0">
                <a:latin typeface="Arial"/>
                <a:cs typeface="Arial"/>
              </a:rPr>
              <a:t>This HomeOwner had </a:t>
            </a:r>
            <a:r>
              <a:rPr b="1" spc="-15" dirty="0">
                <a:latin typeface="Arial"/>
                <a:cs typeface="Arial"/>
              </a:rPr>
              <a:t>Vulcan </a:t>
            </a:r>
            <a:r>
              <a:rPr b="1" spc="-25" dirty="0">
                <a:latin typeface="Arial"/>
                <a:cs typeface="Arial"/>
              </a:rPr>
              <a:t>Vents </a:t>
            </a:r>
            <a:r>
              <a:rPr b="1" spc="-5" dirty="0">
                <a:latin typeface="Arial"/>
                <a:cs typeface="Arial"/>
              </a:rPr>
              <a:t>put in at  Foundation level and below the Eaves.</a:t>
            </a:r>
            <a:r>
              <a:rPr lang="en-US" b="1" spc="-5" dirty="0">
                <a:latin typeface="Arial"/>
                <a:cs typeface="Arial"/>
              </a:rPr>
              <a:t>  </a:t>
            </a:r>
            <a:r>
              <a:rPr b="1" spc="-5" dirty="0">
                <a:latin typeface="Arial"/>
                <a:cs typeface="Arial"/>
              </a:rPr>
              <a:t>The </a:t>
            </a:r>
            <a:r>
              <a:rPr lang="en-US" b="1" spc="-5" dirty="0">
                <a:latin typeface="Arial"/>
                <a:cs typeface="Arial"/>
              </a:rPr>
              <a:t>1/8-inch </a:t>
            </a:r>
            <a:r>
              <a:rPr b="1" spc="-5" dirty="0">
                <a:latin typeface="Arial"/>
                <a:cs typeface="Arial"/>
              </a:rPr>
              <a:t>Ember </a:t>
            </a:r>
            <a:r>
              <a:rPr b="1" dirty="0">
                <a:latin typeface="Arial"/>
                <a:cs typeface="Arial"/>
              </a:rPr>
              <a:t>Mesh </a:t>
            </a:r>
            <a:r>
              <a:rPr b="1" spc="-5" dirty="0">
                <a:latin typeface="Arial"/>
                <a:cs typeface="Arial"/>
              </a:rPr>
              <a:t>provides </a:t>
            </a:r>
            <a:r>
              <a:rPr b="1" dirty="0">
                <a:latin typeface="Arial"/>
                <a:cs typeface="Arial"/>
              </a:rPr>
              <a:t>a </a:t>
            </a:r>
            <a:r>
              <a:rPr b="1" spc="-5" dirty="0">
                <a:latin typeface="Arial"/>
                <a:cs typeface="Arial"/>
              </a:rPr>
              <a:t>physical barrier</a:t>
            </a:r>
            <a:r>
              <a:rPr lang="en-US" b="1" spc="-5" dirty="0">
                <a:latin typeface="Arial"/>
                <a:cs typeface="Arial"/>
              </a:rPr>
              <a:t> </a:t>
            </a:r>
            <a:r>
              <a:rPr b="1" spc="-5" dirty="0">
                <a:latin typeface="Arial"/>
                <a:cs typeface="Arial"/>
              </a:rPr>
              <a:t>for </a:t>
            </a:r>
            <a:r>
              <a:rPr b="1" dirty="0">
                <a:latin typeface="Arial"/>
                <a:cs typeface="Arial"/>
              </a:rPr>
              <a:t>maximum </a:t>
            </a:r>
            <a:r>
              <a:rPr b="1" spc="-5" dirty="0">
                <a:latin typeface="Arial"/>
                <a:cs typeface="Arial"/>
              </a:rPr>
              <a:t>ember</a:t>
            </a:r>
            <a:r>
              <a:rPr b="1" spc="-20" dirty="0">
                <a:latin typeface="Arial"/>
                <a:cs typeface="Arial"/>
              </a:rPr>
              <a:t> </a:t>
            </a:r>
            <a:r>
              <a:rPr b="1" spc="-5" dirty="0">
                <a:latin typeface="Arial"/>
                <a:cs typeface="Arial"/>
              </a:rPr>
              <a:t>protection.</a:t>
            </a:r>
            <a:endParaRPr lang="en-US" b="1" spc="-5" dirty="0">
              <a:latin typeface="Arial"/>
              <a:cs typeface="Arial"/>
            </a:endParaRPr>
          </a:p>
          <a:p>
            <a:pPr marL="102870" marR="5080">
              <a:lnSpc>
                <a:spcPct val="100000"/>
              </a:lnSpc>
              <a:tabLst>
                <a:tab pos="469265" algn="l"/>
                <a:tab pos="469900" algn="l"/>
              </a:tabLst>
            </a:pPr>
            <a:endParaRPr lang="en-US" dirty="0">
              <a:latin typeface="Arial"/>
              <a:cs typeface="Arial"/>
            </a:endParaRPr>
          </a:p>
          <a:p>
            <a:pPr marL="12700">
              <a:lnSpc>
                <a:spcPct val="100000"/>
              </a:lnSpc>
            </a:pPr>
            <a:r>
              <a:rPr sz="2400" b="1" i="1" u="sng" spc="-5" dirty="0">
                <a:solidFill>
                  <a:srgbClr val="0070C0"/>
                </a:solidFill>
                <a:latin typeface="Arial"/>
                <a:cs typeface="Arial"/>
              </a:rPr>
              <a:t>Eave</a:t>
            </a:r>
            <a:r>
              <a:rPr sz="2400" b="1" i="1" u="sng" spc="-15" dirty="0">
                <a:solidFill>
                  <a:srgbClr val="0070C0"/>
                </a:solidFill>
                <a:latin typeface="Arial"/>
                <a:cs typeface="Arial"/>
              </a:rPr>
              <a:t> </a:t>
            </a:r>
            <a:r>
              <a:rPr sz="2400" b="1" i="1" u="sng" spc="-25" dirty="0">
                <a:solidFill>
                  <a:srgbClr val="0070C0"/>
                </a:solidFill>
                <a:latin typeface="Arial"/>
                <a:cs typeface="Arial"/>
              </a:rPr>
              <a:t>Vents</a:t>
            </a:r>
            <a:endParaRPr lang="en-US" sz="2400" b="1" i="1" u="sng" spc="-25" dirty="0">
              <a:solidFill>
                <a:srgbClr val="0070C0"/>
              </a:solidFill>
              <a:latin typeface="Arial"/>
              <a:cs typeface="Arial"/>
            </a:endParaRPr>
          </a:p>
          <a:p>
            <a:pPr marL="12700">
              <a:lnSpc>
                <a:spcPct val="100000"/>
              </a:lnSpc>
            </a:pPr>
            <a:endParaRPr u="sng" dirty="0">
              <a:latin typeface="Arial"/>
              <a:cs typeface="Arial"/>
            </a:endParaRPr>
          </a:p>
          <a:p>
            <a:pPr marL="469900" marR="212090" indent="-367030">
              <a:lnSpc>
                <a:spcPct val="100000"/>
              </a:lnSpc>
              <a:buChar char="●"/>
              <a:tabLst>
                <a:tab pos="469265" algn="l"/>
                <a:tab pos="469900" algn="l"/>
              </a:tabLst>
            </a:pPr>
            <a:r>
              <a:rPr b="1" spc="-5" dirty="0">
                <a:latin typeface="Arial"/>
                <a:cs typeface="Arial"/>
              </a:rPr>
              <a:t>These </a:t>
            </a:r>
            <a:r>
              <a:rPr b="1" dirty="0">
                <a:latin typeface="Arial"/>
                <a:cs typeface="Arial"/>
              </a:rPr>
              <a:t>vents </a:t>
            </a:r>
            <a:r>
              <a:rPr b="1" spc="-5" dirty="0">
                <a:latin typeface="Arial"/>
                <a:cs typeface="Arial"/>
              </a:rPr>
              <a:t>were </a:t>
            </a:r>
            <a:r>
              <a:rPr b="1" dirty="0">
                <a:latin typeface="Arial"/>
                <a:cs typeface="Arial"/>
              </a:rPr>
              <a:t>retrofitted </a:t>
            </a:r>
            <a:r>
              <a:rPr b="1" spc="-5" dirty="0">
                <a:latin typeface="Arial"/>
                <a:cs typeface="Arial"/>
              </a:rPr>
              <a:t>over the existing </a:t>
            </a:r>
            <a:r>
              <a:rPr b="1" dirty="0">
                <a:latin typeface="Arial"/>
                <a:cs typeface="Arial"/>
              </a:rPr>
              <a:t>vents </a:t>
            </a:r>
            <a:r>
              <a:rPr b="1" spc="-5" dirty="0">
                <a:latin typeface="Arial"/>
                <a:cs typeface="Arial"/>
              </a:rPr>
              <a:t>with 1/8 </a:t>
            </a:r>
            <a:r>
              <a:rPr b="1" dirty="0">
                <a:latin typeface="Arial"/>
                <a:cs typeface="Arial"/>
              </a:rPr>
              <a:t>- </a:t>
            </a:r>
            <a:r>
              <a:rPr b="1" spc="-5" dirty="0">
                <a:latin typeface="Arial"/>
                <a:cs typeface="Arial"/>
              </a:rPr>
              <a:t>inch </a:t>
            </a:r>
            <a:r>
              <a:rPr b="1" dirty="0">
                <a:latin typeface="Arial"/>
                <a:cs typeface="Arial"/>
              </a:rPr>
              <a:t>mesh</a:t>
            </a:r>
            <a:r>
              <a:rPr lang="en-US" b="1" dirty="0">
                <a:latin typeface="Arial"/>
                <a:cs typeface="Arial"/>
              </a:rPr>
              <a:t> which still </a:t>
            </a:r>
            <a:r>
              <a:rPr b="1" spc="-5" dirty="0">
                <a:latin typeface="Arial"/>
                <a:cs typeface="Arial"/>
              </a:rPr>
              <a:t>allows </a:t>
            </a:r>
            <a:r>
              <a:rPr b="1" spc="-20" dirty="0">
                <a:latin typeface="Arial"/>
                <a:cs typeface="Arial"/>
              </a:rPr>
              <a:t>airflow. </a:t>
            </a:r>
            <a:r>
              <a:rPr b="1" spc="-5" dirty="0">
                <a:latin typeface="Arial"/>
                <a:cs typeface="Arial"/>
              </a:rPr>
              <a:t>In addition, the use of  </a:t>
            </a:r>
            <a:r>
              <a:rPr b="1" spc="-10" dirty="0">
                <a:latin typeface="Arial"/>
                <a:cs typeface="Arial"/>
              </a:rPr>
              <a:t>baffle </a:t>
            </a:r>
            <a:r>
              <a:rPr b="1" dirty="0">
                <a:latin typeface="Arial"/>
                <a:cs typeface="Arial"/>
              </a:rPr>
              <a:t>mesh </a:t>
            </a:r>
            <a:r>
              <a:rPr b="1" spc="-5" dirty="0">
                <a:latin typeface="Arial"/>
                <a:cs typeface="Arial"/>
              </a:rPr>
              <a:t>becomes </a:t>
            </a:r>
            <a:r>
              <a:rPr b="1" dirty="0">
                <a:latin typeface="Arial"/>
                <a:cs typeface="Arial"/>
              </a:rPr>
              <a:t>a </a:t>
            </a:r>
            <a:r>
              <a:rPr b="1" spc="-5" dirty="0">
                <a:latin typeface="Arial"/>
                <a:cs typeface="Arial"/>
              </a:rPr>
              <a:t>fire wall when </a:t>
            </a:r>
            <a:r>
              <a:rPr b="1" dirty="0">
                <a:latin typeface="Arial"/>
                <a:cs typeface="Arial"/>
              </a:rPr>
              <a:t>you  </a:t>
            </a:r>
            <a:r>
              <a:rPr b="1" spc="-5" dirty="0">
                <a:latin typeface="Arial"/>
                <a:cs typeface="Arial"/>
              </a:rPr>
              <a:t>need it the</a:t>
            </a:r>
            <a:r>
              <a:rPr b="1" spc="-15" dirty="0">
                <a:latin typeface="Arial"/>
                <a:cs typeface="Arial"/>
              </a:rPr>
              <a:t> </a:t>
            </a:r>
            <a:r>
              <a:rPr b="1" dirty="0">
                <a:latin typeface="Arial"/>
                <a:cs typeface="Arial"/>
              </a:rPr>
              <a:t>most.</a:t>
            </a:r>
          </a:p>
          <a:p>
            <a:pPr>
              <a:lnSpc>
                <a:spcPct val="100000"/>
              </a:lnSpc>
              <a:spcBef>
                <a:spcPts val="40"/>
              </a:spcBef>
            </a:pPr>
            <a:endParaRPr dirty="0">
              <a:latin typeface="Arial"/>
              <a:cs typeface="Arial"/>
            </a:endParaRPr>
          </a:p>
          <a:p>
            <a:pPr marL="469900" marR="128270" indent="-351790">
              <a:lnSpc>
                <a:spcPct val="100000"/>
              </a:lnSpc>
              <a:buChar char="●"/>
              <a:tabLst>
                <a:tab pos="469265" algn="l"/>
                <a:tab pos="469900" algn="l"/>
              </a:tabLst>
            </a:pPr>
            <a:r>
              <a:rPr b="1" spc="-5" dirty="0">
                <a:latin typeface="Arial"/>
                <a:cs typeface="Arial"/>
              </a:rPr>
              <a:t>During </a:t>
            </a:r>
            <a:r>
              <a:rPr b="1" dirty="0">
                <a:latin typeface="Arial"/>
                <a:cs typeface="Arial"/>
              </a:rPr>
              <a:t>a </a:t>
            </a:r>
            <a:r>
              <a:rPr b="1" spc="-5" dirty="0">
                <a:latin typeface="Arial"/>
                <a:cs typeface="Arial"/>
              </a:rPr>
              <a:t>wildfire, </a:t>
            </a:r>
            <a:r>
              <a:rPr b="1" dirty="0">
                <a:latin typeface="Arial"/>
                <a:cs typeface="Arial"/>
              </a:rPr>
              <a:t>flying </a:t>
            </a:r>
            <a:r>
              <a:rPr b="1" spc="-5" dirty="0">
                <a:latin typeface="Arial"/>
                <a:cs typeface="Arial"/>
              </a:rPr>
              <a:t>embers become </a:t>
            </a:r>
            <a:r>
              <a:rPr b="1" dirty="0">
                <a:latin typeface="Arial"/>
                <a:cs typeface="Arial"/>
              </a:rPr>
              <a:t>the </a:t>
            </a:r>
            <a:r>
              <a:rPr b="1" spc="-5" dirty="0">
                <a:latin typeface="Arial"/>
                <a:cs typeface="Arial"/>
              </a:rPr>
              <a:t>major source of ignition. Carried by </a:t>
            </a:r>
            <a:r>
              <a:rPr b="1" dirty="0">
                <a:latin typeface="Arial"/>
                <a:cs typeface="Arial"/>
              </a:rPr>
              <a:t>the </a:t>
            </a:r>
            <a:r>
              <a:rPr b="1" spc="-5" dirty="0">
                <a:latin typeface="Arial"/>
                <a:cs typeface="Arial"/>
              </a:rPr>
              <a:t>wind, embers enter </a:t>
            </a:r>
            <a:r>
              <a:rPr b="1" dirty="0">
                <a:latin typeface="Arial"/>
                <a:cs typeface="Arial"/>
              </a:rPr>
              <a:t>the </a:t>
            </a:r>
            <a:r>
              <a:rPr b="1" spc="-5" dirty="0">
                <a:latin typeface="Arial"/>
                <a:cs typeface="Arial"/>
              </a:rPr>
              <a:t>homes </a:t>
            </a:r>
            <a:r>
              <a:rPr b="1" dirty="0">
                <a:latin typeface="Arial"/>
                <a:cs typeface="Arial"/>
              </a:rPr>
              <a:t>through </a:t>
            </a:r>
            <a:r>
              <a:rPr lang="en-US" b="1" spc="-5" dirty="0">
                <a:latin typeface="Arial"/>
                <a:cs typeface="Arial"/>
              </a:rPr>
              <a:t>E</a:t>
            </a:r>
            <a:r>
              <a:rPr b="1" spc="-5" dirty="0">
                <a:latin typeface="Arial"/>
                <a:cs typeface="Arial"/>
              </a:rPr>
              <a:t>aves, </a:t>
            </a:r>
            <a:r>
              <a:rPr lang="en-US" b="1" spc="-5" dirty="0">
                <a:latin typeface="Arial"/>
                <a:cs typeface="Arial"/>
              </a:rPr>
              <a:t>A</a:t>
            </a:r>
            <a:r>
              <a:rPr b="1" spc="-5" dirty="0">
                <a:latin typeface="Arial"/>
                <a:cs typeface="Arial"/>
              </a:rPr>
              <a:t>ttic and </a:t>
            </a:r>
            <a:r>
              <a:rPr lang="en-US" b="1" spc="-5" dirty="0">
                <a:latin typeface="Arial"/>
                <a:cs typeface="Arial"/>
              </a:rPr>
              <a:t>F</a:t>
            </a:r>
            <a:r>
              <a:rPr b="1" dirty="0">
                <a:latin typeface="Arial"/>
                <a:cs typeface="Arial"/>
              </a:rPr>
              <a:t>oundation </a:t>
            </a:r>
            <a:r>
              <a:rPr b="1" spc="-5" dirty="0">
                <a:latin typeface="Arial"/>
                <a:cs typeface="Arial"/>
              </a:rPr>
              <a:t>vents. </a:t>
            </a:r>
            <a:r>
              <a:rPr b="1" spc="-20" dirty="0">
                <a:latin typeface="Arial"/>
                <a:cs typeface="Arial"/>
              </a:rPr>
              <a:t>It’s </a:t>
            </a:r>
            <a:r>
              <a:rPr b="1" spc="-5" dirty="0">
                <a:latin typeface="Arial"/>
                <a:cs typeface="Arial"/>
              </a:rPr>
              <a:t>estimated </a:t>
            </a:r>
            <a:r>
              <a:rPr b="1" dirty="0">
                <a:latin typeface="Arial"/>
                <a:cs typeface="Arial"/>
              </a:rPr>
              <a:t>that </a:t>
            </a:r>
            <a:r>
              <a:rPr b="1" u="sng" spc="-5" dirty="0">
                <a:solidFill>
                  <a:srgbClr val="FF0000"/>
                </a:solidFill>
                <a:latin typeface="Arial"/>
                <a:cs typeface="Arial"/>
              </a:rPr>
              <a:t>90%</a:t>
            </a:r>
            <a:r>
              <a:rPr b="1" spc="-5" dirty="0">
                <a:latin typeface="Arial"/>
                <a:cs typeface="Arial"/>
              </a:rPr>
              <a:t> of </a:t>
            </a:r>
            <a:r>
              <a:rPr b="1" dirty="0">
                <a:latin typeface="Arial"/>
                <a:cs typeface="Arial"/>
              </a:rPr>
              <a:t>the </a:t>
            </a:r>
            <a:r>
              <a:rPr b="1" spc="-5" dirty="0">
                <a:latin typeface="Arial"/>
                <a:cs typeface="Arial"/>
              </a:rPr>
              <a:t>homes destroyed during wildfires are due </a:t>
            </a:r>
            <a:r>
              <a:rPr b="1" dirty="0">
                <a:latin typeface="Arial"/>
                <a:cs typeface="Arial"/>
              </a:rPr>
              <a:t>to </a:t>
            </a:r>
            <a:r>
              <a:rPr lang="en-US" b="1" dirty="0">
                <a:latin typeface="Arial"/>
                <a:cs typeface="Arial"/>
              </a:rPr>
              <a:t>internal </a:t>
            </a:r>
            <a:r>
              <a:rPr lang="en-US" b="1" spc="-5" dirty="0">
                <a:latin typeface="Arial"/>
                <a:cs typeface="Arial"/>
              </a:rPr>
              <a:t>wind-blown</a:t>
            </a:r>
            <a:r>
              <a:rPr lang="en-US" b="1" spc="-25" dirty="0">
                <a:latin typeface="Arial"/>
                <a:cs typeface="Arial"/>
              </a:rPr>
              <a:t> </a:t>
            </a:r>
            <a:r>
              <a:rPr lang="en-US" b="1" spc="-5" dirty="0">
                <a:latin typeface="Arial"/>
                <a:cs typeface="Arial"/>
              </a:rPr>
              <a:t>embers.</a:t>
            </a:r>
            <a:endParaRPr dirty="0">
              <a:latin typeface="Arial"/>
              <a:cs typeface="Arial"/>
            </a:endParaRPr>
          </a:p>
        </p:txBody>
      </p:sp>
      <p:sp>
        <p:nvSpPr>
          <p:cNvPr id="3" name="object 2">
            <a:extLst>
              <a:ext uri="{FF2B5EF4-FFF2-40B4-BE49-F238E27FC236}">
                <a16:creationId xmlns:a16="http://schemas.microsoft.com/office/drawing/2014/main" id="{7249C22D-49C1-072D-0170-1266990D41D3}"/>
              </a:ext>
            </a:extLst>
          </p:cNvPr>
          <p:cNvSpPr/>
          <p:nvPr/>
        </p:nvSpPr>
        <p:spPr>
          <a:xfrm>
            <a:off x="301556" y="321013"/>
            <a:ext cx="4666047" cy="3852152"/>
          </a:xfrm>
          <a:prstGeom prst="rect">
            <a:avLst/>
          </a:prstGeom>
          <a:blipFill>
            <a:blip r:embed="rId2" cstate="print"/>
            <a:stretch>
              <a:fillRect/>
            </a:stretch>
          </a:blipFill>
        </p:spPr>
        <p:txBody>
          <a:bodyPr wrap="square" lIns="0" tIns="0" rIns="0" bIns="0" rtlCol="0"/>
          <a:lstStyle/>
          <a:p>
            <a:endParaRPr/>
          </a:p>
        </p:txBody>
      </p:sp>
      <p:sp>
        <p:nvSpPr>
          <p:cNvPr id="4" name="object 3">
            <a:extLst>
              <a:ext uri="{FF2B5EF4-FFF2-40B4-BE49-F238E27FC236}">
                <a16:creationId xmlns:a16="http://schemas.microsoft.com/office/drawing/2014/main" id="{4608D82B-46FE-46A8-5924-66931BBD501D}"/>
              </a:ext>
            </a:extLst>
          </p:cNvPr>
          <p:cNvSpPr/>
          <p:nvPr/>
        </p:nvSpPr>
        <p:spPr>
          <a:xfrm>
            <a:off x="301556" y="4299626"/>
            <a:ext cx="4666048" cy="2324909"/>
          </a:xfrm>
          <a:prstGeom prst="rect">
            <a:avLst/>
          </a:prstGeom>
          <a:blipFill>
            <a:blip r:embed="rId3" cstate="print"/>
            <a:stretch>
              <a:fillRect/>
            </a:stretch>
          </a:blipFill>
        </p:spPr>
        <p:txBody>
          <a:bodyPr wrap="square" lIns="0" tIns="0" rIns="0" bIns="0" rtlCol="0"/>
          <a:lstStyle/>
          <a:p>
            <a:endParaRPr/>
          </a:p>
        </p:txBody>
      </p:sp>
      <p:sp>
        <p:nvSpPr>
          <p:cNvPr id="5" name="Rectangle 4">
            <a:extLst>
              <a:ext uri="{FF2B5EF4-FFF2-40B4-BE49-F238E27FC236}">
                <a16:creationId xmlns:a16="http://schemas.microsoft.com/office/drawing/2014/main" id="{429097BC-EBBD-9D6F-BF8D-E40F034660D8}"/>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BDE611D-1118-B0A6-FDCF-1A3380B9F388}"/>
              </a:ext>
            </a:extLst>
          </p:cNvPr>
          <p:cNvCxnSpPr>
            <a:cxnSpLocks/>
          </p:cNvCxnSpPr>
          <p:nvPr/>
        </p:nvCxnSpPr>
        <p:spPr>
          <a:xfrm flipH="1">
            <a:off x="2548647" y="1702340"/>
            <a:ext cx="249028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04BD70E-7CDF-CA76-0A1B-C9C8E30E6BDB}"/>
              </a:ext>
            </a:extLst>
          </p:cNvPr>
          <p:cNvCxnSpPr/>
          <p:nvPr/>
        </p:nvCxnSpPr>
        <p:spPr>
          <a:xfrm flipH="1">
            <a:off x="4108321" y="1702339"/>
            <a:ext cx="661481" cy="5836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6C1A9D-CBA8-B8CA-8309-E9CA7B86344D}"/>
              </a:ext>
            </a:extLst>
          </p:cNvPr>
          <p:cNvCxnSpPr/>
          <p:nvPr/>
        </p:nvCxnSpPr>
        <p:spPr>
          <a:xfrm flipH="1">
            <a:off x="5233481" y="4309354"/>
            <a:ext cx="25291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68CDE6E-584D-1638-ABD0-C598D88A5A8F}"/>
              </a:ext>
            </a:extLst>
          </p:cNvPr>
          <p:cNvCxnSpPr/>
          <p:nvPr/>
        </p:nvCxnSpPr>
        <p:spPr>
          <a:xfrm flipH="1">
            <a:off x="3414409" y="4299626"/>
            <a:ext cx="1819072" cy="11673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949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7D64433-7A7C-89C4-86CA-BAA3354B8E74}"/>
              </a:ext>
            </a:extLst>
          </p:cNvPr>
          <p:cNvSpPr/>
          <p:nvPr/>
        </p:nvSpPr>
        <p:spPr>
          <a:xfrm>
            <a:off x="304799" y="384893"/>
            <a:ext cx="6416555" cy="6161822"/>
          </a:xfrm>
          <a:prstGeom prst="rect">
            <a:avLst/>
          </a:prstGeom>
          <a:blipFill>
            <a:blip r:embed="rId2" cstate="print"/>
            <a:stretch>
              <a:fillRect/>
            </a:stretch>
          </a:blipFill>
        </p:spPr>
        <p:txBody>
          <a:bodyPr wrap="square" lIns="0" tIns="0" rIns="0" bIns="0" rtlCol="0"/>
          <a:lstStyle/>
          <a:p>
            <a:endParaRPr/>
          </a:p>
        </p:txBody>
      </p:sp>
      <p:sp>
        <p:nvSpPr>
          <p:cNvPr id="3" name="object 3">
            <a:extLst>
              <a:ext uri="{FF2B5EF4-FFF2-40B4-BE49-F238E27FC236}">
                <a16:creationId xmlns:a16="http://schemas.microsoft.com/office/drawing/2014/main" id="{6E06C10E-CD49-0ED3-CFDA-29E476575A5D}"/>
              </a:ext>
            </a:extLst>
          </p:cNvPr>
          <p:cNvSpPr txBox="1">
            <a:spLocks/>
          </p:cNvSpPr>
          <p:nvPr/>
        </p:nvSpPr>
        <p:spPr>
          <a:xfrm>
            <a:off x="6665302" y="613867"/>
            <a:ext cx="5448876" cy="382156"/>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400" b="1" i="1" u="sng" spc="-5" dirty="0">
                <a:solidFill>
                  <a:srgbClr val="0070C0"/>
                </a:solidFill>
                <a:latin typeface="Arial" panose="020B0604020202020204" pitchFamily="34" charset="0"/>
                <a:cs typeface="Arial" panose="020B0604020202020204" pitchFamily="34" charset="0"/>
              </a:rPr>
              <a:t>Enclosed</a:t>
            </a:r>
            <a:r>
              <a:rPr lang="en-US" sz="2400" b="1" i="1" u="sng" spc="-85" dirty="0">
                <a:solidFill>
                  <a:srgbClr val="0070C0"/>
                </a:solidFill>
                <a:latin typeface="Arial" panose="020B0604020202020204" pitchFamily="34" charset="0"/>
                <a:cs typeface="Arial" panose="020B0604020202020204" pitchFamily="34" charset="0"/>
              </a:rPr>
              <a:t> </a:t>
            </a:r>
            <a:r>
              <a:rPr lang="en-US" sz="2400" b="1" i="1" u="sng" spc="-5" dirty="0">
                <a:solidFill>
                  <a:srgbClr val="0070C0"/>
                </a:solidFill>
                <a:latin typeface="Arial" panose="020B0604020202020204" pitchFamily="34" charset="0"/>
                <a:cs typeface="Arial" panose="020B0604020202020204" pitchFamily="34" charset="0"/>
              </a:rPr>
              <a:t>Eaves</a:t>
            </a:r>
            <a:endParaRPr lang="en-US" sz="2400" b="1" i="1" u="sng" dirty="0">
              <a:solidFill>
                <a:srgbClr val="0070C0"/>
              </a:solidFill>
              <a:latin typeface="Arial" panose="020B0604020202020204" pitchFamily="34" charset="0"/>
              <a:cs typeface="Arial" panose="020B0604020202020204" pitchFamily="34" charset="0"/>
            </a:endParaRPr>
          </a:p>
        </p:txBody>
      </p:sp>
      <p:sp>
        <p:nvSpPr>
          <p:cNvPr id="4" name="object 4">
            <a:extLst>
              <a:ext uri="{FF2B5EF4-FFF2-40B4-BE49-F238E27FC236}">
                <a16:creationId xmlns:a16="http://schemas.microsoft.com/office/drawing/2014/main" id="{477B4418-C553-3BA6-BCDD-6EE5949586E6}"/>
              </a:ext>
            </a:extLst>
          </p:cNvPr>
          <p:cNvSpPr txBox="1"/>
          <p:nvPr/>
        </p:nvSpPr>
        <p:spPr>
          <a:xfrm>
            <a:off x="7068767" y="1635471"/>
            <a:ext cx="4818433" cy="2241639"/>
          </a:xfrm>
          <a:prstGeom prst="rect">
            <a:avLst/>
          </a:prstGeom>
        </p:spPr>
        <p:txBody>
          <a:bodyPr vert="horz" wrap="square" lIns="0" tIns="12700" rIns="0" bIns="0" rtlCol="0">
            <a:spAutoFit/>
          </a:bodyPr>
          <a:lstStyle/>
          <a:p>
            <a:pPr marL="363855" marR="467995" indent="-351790">
              <a:lnSpc>
                <a:spcPct val="100000"/>
              </a:lnSpc>
              <a:spcBef>
                <a:spcPts val="100"/>
              </a:spcBef>
              <a:buChar char="●"/>
              <a:tabLst>
                <a:tab pos="364490" algn="l"/>
              </a:tabLst>
            </a:pPr>
            <a:r>
              <a:rPr lang="en-US" b="1" spc="-5" dirty="0">
                <a:latin typeface="Arial"/>
                <a:cs typeface="Arial"/>
              </a:rPr>
              <a:t>Enclosed eaves, are an </a:t>
            </a:r>
            <a:r>
              <a:rPr b="1" spc="-5" dirty="0">
                <a:latin typeface="Arial"/>
                <a:cs typeface="Arial"/>
              </a:rPr>
              <a:t>overhang  finished with</a:t>
            </a:r>
            <a:r>
              <a:rPr b="1" spc="-95" dirty="0">
                <a:latin typeface="Arial"/>
                <a:cs typeface="Arial"/>
              </a:rPr>
              <a:t> </a:t>
            </a:r>
            <a:r>
              <a:rPr b="1" dirty="0">
                <a:latin typeface="Arial"/>
                <a:cs typeface="Arial"/>
              </a:rPr>
              <a:t>a </a:t>
            </a:r>
            <a:r>
              <a:rPr b="1" spc="-10" dirty="0">
                <a:latin typeface="Arial"/>
                <a:cs typeface="Arial"/>
              </a:rPr>
              <a:t>soffit.</a:t>
            </a:r>
            <a:endParaRPr lang="en-US" b="1" spc="-10" dirty="0">
              <a:latin typeface="Arial"/>
              <a:cs typeface="Arial"/>
            </a:endParaRPr>
          </a:p>
          <a:p>
            <a:pPr marL="363855" marR="467995" indent="-351790" algn="just">
              <a:lnSpc>
                <a:spcPct val="100000"/>
              </a:lnSpc>
              <a:spcBef>
                <a:spcPts val="100"/>
              </a:spcBef>
              <a:buChar char="●"/>
              <a:tabLst>
                <a:tab pos="364490" algn="l"/>
              </a:tabLst>
            </a:pPr>
            <a:endParaRPr b="1" dirty="0">
              <a:latin typeface="Arial"/>
              <a:cs typeface="Arial"/>
            </a:endParaRPr>
          </a:p>
          <a:p>
            <a:pPr marL="363855" marR="5080" indent="-351790">
              <a:lnSpc>
                <a:spcPct val="100000"/>
              </a:lnSpc>
              <a:buChar char="●"/>
              <a:tabLst>
                <a:tab pos="363855" algn="l"/>
                <a:tab pos="364490" algn="l"/>
              </a:tabLst>
            </a:pPr>
            <a:r>
              <a:rPr lang="en-US" b="1" spc="-5" dirty="0">
                <a:latin typeface="Arial"/>
                <a:cs typeface="Arial"/>
              </a:rPr>
              <a:t>They p</a:t>
            </a:r>
            <a:r>
              <a:rPr b="1" spc="-5" dirty="0">
                <a:latin typeface="Arial"/>
                <a:cs typeface="Arial"/>
              </a:rPr>
              <a:t>revent heat and embers from  getting trapped</a:t>
            </a:r>
            <a:r>
              <a:rPr b="1" spc="-90" dirty="0">
                <a:latin typeface="Arial"/>
                <a:cs typeface="Arial"/>
              </a:rPr>
              <a:t> </a:t>
            </a:r>
            <a:r>
              <a:rPr b="1" spc="-5" dirty="0">
                <a:latin typeface="Arial"/>
                <a:cs typeface="Arial"/>
              </a:rPr>
              <a:t>and igniting.</a:t>
            </a:r>
            <a:endParaRPr lang="en-US" b="1" spc="-5" dirty="0">
              <a:latin typeface="Arial"/>
              <a:cs typeface="Arial"/>
            </a:endParaRPr>
          </a:p>
          <a:p>
            <a:pPr marL="363855" marR="5080" indent="-351790">
              <a:lnSpc>
                <a:spcPct val="100000"/>
              </a:lnSpc>
              <a:buChar char="●"/>
              <a:tabLst>
                <a:tab pos="363855" algn="l"/>
                <a:tab pos="364490" algn="l"/>
              </a:tabLst>
            </a:pPr>
            <a:endParaRPr b="1" dirty="0">
              <a:latin typeface="Arial"/>
              <a:cs typeface="Arial"/>
            </a:endParaRPr>
          </a:p>
          <a:p>
            <a:pPr marL="363855" marR="48260" indent="-351790">
              <a:lnSpc>
                <a:spcPct val="100000"/>
              </a:lnSpc>
              <a:buChar char="●"/>
              <a:tabLst>
                <a:tab pos="363855" algn="l"/>
                <a:tab pos="364490" algn="l"/>
              </a:tabLst>
            </a:pPr>
            <a:r>
              <a:rPr lang="en-US" b="1" spc="-5" dirty="0">
                <a:latin typeface="Arial"/>
                <a:cs typeface="Arial"/>
              </a:rPr>
              <a:t>This p</a:t>
            </a:r>
            <a:r>
              <a:rPr b="1" spc="-5" dirty="0">
                <a:latin typeface="Arial"/>
                <a:cs typeface="Arial"/>
              </a:rPr>
              <a:t>icture </a:t>
            </a:r>
            <a:r>
              <a:rPr b="1" dirty="0">
                <a:latin typeface="Arial"/>
                <a:cs typeface="Arial"/>
              </a:rPr>
              <a:t>shows a</a:t>
            </a:r>
            <a:r>
              <a:rPr lang="en-US" b="1" dirty="0">
                <a:latin typeface="Arial"/>
                <a:cs typeface="Arial"/>
              </a:rPr>
              <a:t>n</a:t>
            </a:r>
            <a:r>
              <a:rPr b="1" dirty="0">
                <a:latin typeface="Arial"/>
                <a:cs typeface="Arial"/>
              </a:rPr>
              <a:t> </a:t>
            </a:r>
            <a:r>
              <a:rPr b="1" spc="-5" dirty="0">
                <a:latin typeface="Arial"/>
                <a:cs typeface="Arial"/>
              </a:rPr>
              <a:t>enclosed eave</a:t>
            </a:r>
            <a:r>
              <a:rPr b="1" spc="-90" dirty="0">
                <a:latin typeface="Arial"/>
                <a:cs typeface="Arial"/>
              </a:rPr>
              <a:t> </a:t>
            </a:r>
            <a:r>
              <a:rPr b="1" spc="-5" dirty="0">
                <a:latin typeface="Arial"/>
                <a:cs typeface="Arial"/>
              </a:rPr>
              <a:t>and  ember protected</a:t>
            </a:r>
            <a:r>
              <a:rPr b="1" spc="-25" dirty="0">
                <a:latin typeface="Arial"/>
                <a:cs typeface="Arial"/>
              </a:rPr>
              <a:t> </a:t>
            </a:r>
            <a:r>
              <a:rPr b="1" dirty="0">
                <a:latin typeface="Arial"/>
                <a:cs typeface="Arial"/>
              </a:rPr>
              <a:t>vents.</a:t>
            </a:r>
          </a:p>
        </p:txBody>
      </p:sp>
      <p:sp>
        <p:nvSpPr>
          <p:cNvPr id="5" name="Rectangle 4">
            <a:extLst>
              <a:ext uri="{FF2B5EF4-FFF2-40B4-BE49-F238E27FC236}">
                <a16:creationId xmlns:a16="http://schemas.microsoft.com/office/drawing/2014/main" id="{49949444-2FDA-7662-320D-E1C104CACB8D}"/>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139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0A392EA8-42E2-5892-343B-A5F3B4FCA6C6}"/>
              </a:ext>
            </a:extLst>
          </p:cNvPr>
          <p:cNvSpPr txBox="1"/>
          <p:nvPr/>
        </p:nvSpPr>
        <p:spPr>
          <a:xfrm>
            <a:off x="0" y="367005"/>
            <a:ext cx="12192000" cy="382156"/>
          </a:xfrm>
          <a:prstGeom prst="rect">
            <a:avLst/>
          </a:prstGeom>
        </p:spPr>
        <p:txBody>
          <a:bodyPr vert="horz" wrap="square" lIns="0" tIns="12700" rIns="0" bIns="0" rtlCol="0">
            <a:spAutoFit/>
          </a:bodyPr>
          <a:lstStyle/>
          <a:p>
            <a:pPr marL="12700" algn="ctr">
              <a:lnSpc>
                <a:spcPct val="100000"/>
              </a:lnSpc>
              <a:spcBef>
                <a:spcPts val="100"/>
              </a:spcBef>
            </a:pPr>
            <a:r>
              <a:rPr sz="2400" b="1" spc="-5" dirty="0">
                <a:latin typeface="Arial"/>
                <a:cs typeface="Arial"/>
              </a:rPr>
              <a:t>This slide shows you </a:t>
            </a:r>
            <a:r>
              <a:rPr sz="2400" b="1" dirty="0">
                <a:latin typeface="Arial"/>
                <a:cs typeface="Arial"/>
              </a:rPr>
              <a:t>a </a:t>
            </a:r>
            <a:r>
              <a:rPr sz="2400" b="1" spc="-5" dirty="0">
                <a:latin typeface="Arial"/>
                <a:cs typeface="Arial"/>
              </a:rPr>
              <a:t>better picture of </a:t>
            </a:r>
            <a:r>
              <a:rPr sz="2400" b="1" dirty="0">
                <a:latin typeface="Arial"/>
                <a:cs typeface="Arial"/>
              </a:rPr>
              <a:t>the </a:t>
            </a:r>
            <a:r>
              <a:rPr sz="2400" b="1" spc="-5" dirty="0">
                <a:latin typeface="Arial"/>
                <a:cs typeface="Arial"/>
              </a:rPr>
              <a:t>different </a:t>
            </a:r>
            <a:r>
              <a:rPr sz="2400" b="1" dirty="0">
                <a:latin typeface="Arial"/>
                <a:cs typeface="Arial"/>
              </a:rPr>
              <a:t>types </a:t>
            </a:r>
            <a:r>
              <a:rPr sz="2400" b="1" spc="-5" dirty="0">
                <a:latin typeface="Arial"/>
                <a:cs typeface="Arial"/>
              </a:rPr>
              <a:t>of</a:t>
            </a:r>
            <a:r>
              <a:rPr sz="2400" b="1" spc="-75" dirty="0">
                <a:latin typeface="Arial"/>
                <a:cs typeface="Arial"/>
              </a:rPr>
              <a:t> </a:t>
            </a:r>
            <a:r>
              <a:rPr sz="2400" b="1" spc="-5" dirty="0">
                <a:latin typeface="Arial"/>
                <a:cs typeface="Arial"/>
              </a:rPr>
              <a:t>vents.</a:t>
            </a:r>
            <a:endParaRPr sz="2400" dirty="0">
              <a:latin typeface="Arial"/>
              <a:cs typeface="Arial"/>
            </a:endParaRPr>
          </a:p>
        </p:txBody>
      </p:sp>
      <p:sp>
        <p:nvSpPr>
          <p:cNvPr id="3" name="object 2">
            <a:extLst>
              <a:ext uri="{FF2B5EF4-FFF2-40B4-BE49-F238E27FC236}">
                <a16:creationId xmlns:a16="http://schemas.microsoft.com/office/drawing/2014/main" id="{0DE0ADDB-C63D-E4F4-ABF6-FD0B7769BEEF}"/>
              </a:ext>
            </a:extLst>
          </p:cNvPr>
          <p:cNvSpPr/>
          <p:nvPr/>
        </p:nvSpPr>
        <p:spPr>
          <a:xfrm>
            <a:off x="194553" y="972764"/>
            <a:ext cx="11802894" cy="5651771"/>
          </a:xfrm>
          <a:prstGeom prst="rect">
            <a:avLst/>
          </a:prstGeom>
          <a:blipFill>
            <a:blip r:embed="rId2" cstate="print"/>
            <a:stretch>
              <a:fillRect/>
            </a:stretch>
          </a:blipFill>
        </p:spPr>
        <p:txBody>
          <a:bodyPr wrap="square" lIns="0" tIns="0" rIns="0" bIns="0" rtlCol="0"/>
          <a:lstStyle/>
          <a:p>
            <a:endParaRPr/>
          </a:p>
        </p:txBody>
      </p:sp>
      <p:sp>
        <p:nvSpPr>
          <p:cNvPr id="4" name="Rectangle 3">
            <a:extLst>
              <a:ext uri="{FF2B5EF4-FFF2-40B4-BE49-F238E27FC236}">
                <a16:creationId xmlns:a16="http://schemas.microsoft.com/office/drawing/2014/main" id="{5D492581-52CE-6DBA-7ED4-43FF52416BBD}"/>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313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6084501C-A2FB-D0BF-68E0-0806ACF7E3AA}"/>
              </a:ext>
            </a:extLst>
          </p:cNvPr>
          <p:cNvSpPr txBox="1">
            <a:spLocks/>
          </p:cNvSpPr>
          <p:nvPr/>
        </p:nvSpPr>
        <p:spPr>
          <a:xfrm>
            <a:off x="5452961" y="678743"/>
            <a:ext cx="5943599" cy="382156"/>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400" b="1" i="1" u="sng" spc="-5" dirty="0">
                <a:solidFill>
                  <a:srgbClr val="0070C0"/>
                </a:solidFill>
                <a:latin typeface="Arial" panose="020B0604020202020204" pitchFamily="34" charset="0"/>
                <a:cs typeface="Arial" panose="020B0604020202020204" pitchFamily="34" charset="0"/>
              </a:rPr>
              <a:t>Open</a:t>
            </a:r>
            <a:r>
              <a:rPr lang="en-US" sz="2400" b="1" i="1" u="sng" spc="-90" dirty="0">
                <a:solidFill>
                  <a:srgbClr val="0070C0"/>
                </a:solidFill>
                <a:latin typeface="Arial" panose="020B0604020202020204" pitchFamily="34" charset="0"/>
                <a:cs typeface="Arial" panose="020B0604020202020204" pitchFamily="34" charset="0"/>
              </a:rPr>
              <a:t> </a:t>
            </a:r>
            <a:r>
              <a:rPr lang="en-US" sz="2400" b="1" i="1" u="sng" spc="-5" dirty="0">
                <a:solidFill>
                  <a:srgbClr val="0070C0"/>
                </a:solidFill>
                <a:latin typeface="Arial" panose="020B0604020202020204" pitchFamily="34" charset="0"/>
                <a:cs typeface="Arial" panose="020B0604020202020204" pitchFamily="34" charset="0"/>
              </a:rPr>
              <a:t>Eaves</a:t>
            </a:r>
            <a:endParaRPr lang="en-US" sz="2400" b="1" i="1" u="sng" dirty="0">
              <a:solidFill>
                <a:srgbClr val="0070C0"/>
              </a:solidFill>
              <a:latin typeface="Arial" panose="020B0604020202020204" pitchFamily="34" charset="0"/>
              <a:cs typeface="Arial" panose="020B0604020202020204" pitchFamily="34" charset="0"/>
            </a:endParaRPr>
          </a:p>
        </p:txBody>
      </p:sp>
      <p:sp>
        <p:nvSpPr>
          <p:cNvPr id="5" name="object 2">
            <a:extLst>
              <a:ext uri="{FF2B5EF4-FFF2-40B4-BE49-F238E27FC236}">
                <a16:creationId xmlns:a16="http://schemas.microsoft.com/office/drawing/2014/main" id="{E1F70F5C-1130-42BC-69BB-2D698A5FBFBC}"/>
              </a:ext>
            </a:extLst>
          </p:cNvPr>
          <p:cNvSpPr/>
          <p:nvPr/>
        </p:nvSpPr>
        <p:spPr>
          <a:xfrm>
            <a:off x="343711" y="330740"/>
            <a:ext cx="5444246" cy="6215976"/>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9C8C3B70-0315-7656-062A-2489DC07C9C2}"/>
              </a:ext>
            </a:extLst>
          </p:cNvPr>
          <p:cNvSpPr txBox="1"/>
          <p:nvPr/>
        </p:nvSpPr>
        <p:spPr>
          <a:xfrm>
            <a:off x="6167337" y="1444621"/>
            <a:ext cx="5680952" cy="3085460"/>
          </a:xfrm>
          <a:prstGeom prst="rect">
            <a:avLst/>
          </a:prstGeom>
        </p:spPr>
        <p:txBody>
          <a:bodyPr vert="horz" wrap="square" lIns="0" tIns="12700" rIns="0" bIns="0" rtlCol="0">
            <a:spAutoFit/>
          </a:bodyPr>
          <a:lstStyle/>
          <a:p>
            <a:pPr marL="394335" marR="88900" indent="-382270">
              <a:spcBef>
                <a:spcPts val="100"/>
              </a:spcBef>
              <a:buFontTx/>
              <a:buChar char="●"/>
              <a:tabLst>
                <a:tab pos="394335" algn="l"/>
                <a:tab pos="394970" algn="l"/>
              </a:tabLst>
            </a:pPr>
            <a:r>
              <a:rPr b="1" spc="-5" dirty="0">
                <a:latin typeface="Arial"/>
                <a:cs typeface="Arial"/>
              </a:rPr>
              <a:t>With </a:t>
            </a:r>
            <a:r>
              <a:rPr lang="en-US" b="1" spc="-5" dirty="0">
                <a:latin typeface="Arial"/>
                <a:cs typeface="Arial"/>
              </a:rPr>
              <a:t>an </a:t>
            </a:r>
            <a:r>
              <a:rPr b="1" spc="-5" dirty="0">
                <a:latin typeface="Arial"/>
                <a:cs typeface="Arial"/>
              </a:rPr>
              <a:t>open eave</a:t>
            </a:r>
            <a:r>
              <a:rPr lang="en-US" b="1" spc="-5" dirty="0">
                <a:latin typeface="Arial"/>
                <a:cs typeface="Arial"/>
              </a:rPr>
              <a:t> condition</a:t>
            </a:r>
            <a:r>
              <a:rPr b="1" spc="-5" dirty="0">
                <a:latin typeface="Arial"/>
                <a:cs typeface="Arial"/>
              </a:rPr>
              <a:t>, inspect eaves for gaps around the</a:t>
            </a:r>
            <a:r>
              <a:rPr lang="en-US" b="1" spc="-5" dirty="0">
                <a:latin typeface="Arial"/>
                <a:cs typeface="Arial"/>
              </a:rPr>
              <a:t> </a:t>
            </a:r>
            <a:r>
              <a:rPr b="1" dirty="0">
                <a:latin typeface="Arial"/>
                <a:cs typeface="Arial"/>
              </a:rPr>
              <a:t>rafter roof </a:t>
            </a:r>
            <a:r>
              <a:rPr b="1" spc="-5" dirty="0">
                <a:latin typeface="Arial"/>
                <a:cs typeface="Arial"/>
              </a:rPr>
              <a:t>tails and</a:t>
            </a:r>
            <a:r>
              <a:rPr b="1" spc="-105" dirty="0">
                <a:latin typeface="Arial"/>
                <a:cs typeface="Arial"/>
              </a:rPr>
              <a:t> </a:t>
            </a:r>
            <a:r>
              <a:rPr b="1" spc="-5" dirty="0">
                <a:latin typeface="Arial"/>
                <a:cs typeface="Arial"/>
              </a:rPr>
              <a:t>blocking</a:t>
            </a:r>
            <a:r>
              <a:rPr lang="en-US" b="1" spc="-5" dirty="0">
                <a:latin typeface="Arial"/>
                <a:cs typeface="Arial"/>
              </a:rPr>
              <a:t>. Plug or Caulk any gaps with an exterior silicone caulk made for wood use.</a:t>
            </a:r>
          </a:p>
          <a:p>
            <a:pPr marL="394335" marR="88900" indent="-382270">
              <a:lnSpc>
                <a:spcPct val="100000"/>
              </a:lnSpc>
              <a:spcBef>
                <a:spcPts val="100"/>
              </a:spcBef>
              <a:buChar char="●"/>
              <a:tabLst>
                <a:tab pos="394335" algn="l"/>
                <a:tab pos="394970" algn="l"/>
              </a:tabLst>
            </a:pPr>
            <a:endParaRPr lang="en-US" b="1" spc="-5" dirty="0">
              <a:latin typeface="Arial"/>
              <a:cs typeface="Arial"/>
            </a:endParaRPr>
          </a:p>
          <a:p>
            <a:pPr marL="394335" marR="88900" indent="-382270">
              <a:lnSpc>
                <a:spcPct val="100000"/>
              </a:lnSpc>
              <a:spcBef>
                <a:spcPts val="100"/>
              </a:spcBef>
              <a:buChar char="●"/>
              <a:tabLst>
                <a:tab pos="394335" algn="l"/>
                <a:tab pos="394970" algn="l"/>
              </a:tabLst>
            </a:pPr>
            <a:r>
              <a:rPr lang="en-US" b="1" spc="-5" dirty="0">
                <a:latin typeface="Arial"/>
                <a:cs typeface="Arial"/>
              </a:rPr>
              <a:t>Check inside the attic for any daylight that may be coming in where the rafters meet the roof edge and plug or caulk these areas.</a:t>
            </a:r>
          </a:p>
          <a:p>
            <a:pPr marL="12065" marR="443865">
              <a:lnSpc>
                <a:spcPct val="100000"/>
              </a:lnSpc>
              <a:tabLst>
                <a:tab pos="394335" algn="l"/>
                <a:tab pos="394970" algn="l"/>
              </a:tabLst>
            </a:pPr>
            <a:endParaRPr b="1" dirty="0">
              <a:latin typeface="Arial"/>
              <a:cs typeface="Arial"/>
            </a:endParaRPr>
          </a:p>
          <a:p>
            <a:pPr marL="394335" indent="-382270">
              <a:lnSpc>
                <a:spcPct val="100000"/>
              </a:lnSpc>
              <a:buChar char="●"/>
              <a:tabLst>
                <a:tab pos="394335" algn="l"/>
                <a:tab pos="394970" algn="l"/>
              </a:tabLst>
            </a:pPr>
            <a:r>
              <a:rPr b="1" spc="-5" dirty="0">
                <a:latin typeface="Arial"/>
                <a:cs typeface="Arial"/>
              </a:rPr>
              <a:t>If possible,</a:t>
            </a:r>
            <a:r>
              <a:rPr lang="en-US" b="1" spc="-5" dirty="0">
                <a:latin typeface="Arial"/>
                <a:cs typeface="Arial"/>
              </a:rPr>
              <a:t> e</a:t>
            </a:r>
            <a:r>
              <a:rPr b="1" spc="-5" dirty="0">
                <a:latin typeface="Arial"/>
                <a:cs typeface="Arial"/>
              </a:rPr>
              <a:t>nclos</a:t>
            </a:r>
            <a:r>
              <a:rPr lang="en-US" b="1" spc="-5" dirty="0">
                <a:latin typeface="Arial"/>
                <a:cs typeface="Arial"/>
              </a:rPr>
              <a:t>e </a:t>
            </a:r>
            <a:r>
              <a:rPr b="1" spc="-5" dirty="0">
                <a:latin typeface="Arial"/>
                <a:cs typeface="Arial"/>
              </a:rPr>
              <a:t>eaves by</a:t>
            </a:r>
            <a:r>
              <a:rPr b="1" spc="-95" dirty="0">
                <a:latin typeface="Arial"/>
                <a:cs typeface="Arial"/>
              </a:rPr>
              <a:t> </a:t>
            </a:r>
            <a:r>
              <a:rPr b="1" spc="-5" dirty="0">
                <a:latin typeface="Arial"/>
                <a:cs typeface="Arial"/>
              </a:rPr>
              <a:t>installing </a:t>
            </a:r>
            <a:r>
              <a:rPr b="1" spc="-10" dirty="0">
                <a:latin typeface="Arial"/>
                <a:cs typeface="Arial"/>
              </a:rPr>
              <a:t>soffit </a:t>
            </a:r>
            <a:r>
              <a:rPr b="1" spc="-5" dirty="0">
                <a:latin typeface="Arial"/>
                <a:cs typeface="Arial"/>
              </a:rPr>
              <a:t>panels.</a:t>
            </a:r>
            <a:endParaRPr b="1" dirty="0">
              <a:latin typeface="Arial"/>
              <a:cs typeface="Arial"/>
            </a:endParaRPr>
          </a:p>
        </p:txBody>
      </p:sp>
      <p:sp>
        <p:nvSpPr>
          <p:cNvPr id="2" name="Rectangle 1">
            <a:extLst>
              <a:ext uri="{FF2B5EF4-FFF2-40B4-BE49-F238E27FC236}">
                <a16:creationId xmlns:a16="http://schemas.microsoft.com/office/drawing/2014/main" id="{2B878A58-AF44-E95E-E7F6-A7AEFBCE3314}"/>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249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20778B3-8D1A-248C-5A96-D11C6A6662F5}"/>
              </a:ext>
            </a:extLst>
          </p:cNvPr>
          <p:cNvSpPr txBox="1">
            <a:spLocks/>
          </p:cNvSpPr>
          <p:nvPr/>
        </p:nvSpPr>
        <p:spPr>
          <a:xfrm>
            <a:off x="366408" y="562805"/>
            <a:ext cx="11459184" cy="382156"/>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400" b="1" i="1" u="sng" spc="-5" dirty="0">
                <a:solidFill>
                  <a:srgbClr val="0070C0"/>
                </a:solidFill>
                <a:latin typeface="Arial" panose="020B0604020202020204" pitchFamily="34" charset="0"/>
                <a:cs typeface="Arial" panose="020B0604020202020204" pitchFamily="34" charset="0"/>
              </a:rPr>
              <a:t>Roof</a:t>
            </a:r>
            <a:r>
              <a:rPr lang="en-US" sz="2400" b="1" i="1" u="sng" spc="-65" dirty="0">
                <a:solidFill>
                  <a:srgbClr val="0070C0"/>
                </a:solidFill>
                <a:latin typeface="Arial" panose="020B0604020202020204" pitchFamily="34" charset="0"/>
                <a:cs typeface="Arial" panose="020B0604020202020204" pitchFamily="34" charset="0"/>
              </a:rPr>
              <a:t> </a:t>
            </a:r>
            <a:r>
              <a:rPr lang="en-US" sz="2400" b="1" i="1" u="sng" spc="-30" dirty="0">
                <a:solidFill>
                  <a:srgbClr val="0070C0"/>
                </a:solidFill>
                <a:latin typeface="Arial" panose="020B0604020202020204" pitchFamily="34" charset="0"/>
                <a:cs typeface="Arial" panose="020B0604020202020204" pitchFamily="34" charset="0"/>
              </a:rPr>
              <a:t>Vents</a:t>
            </a:r>
          </a:p>
        </p:txBody>
      </p:sp>
      <p:sp>
        <p:nvSpPr>
          <p:cNvPr id="3" name="object 4">
            <a:extLst>
              <a:ext uri="{FF2B5EF4-FFF2-40B4-BE49-F238E27FC236}">
                <a16:creationId xmlns:a16="http://schemas.microsoft.com/office/drawing/2014/main" id="{82CC8D3E-4813-6DCC-2776-5FA5F6EC7204}"/>
              </a:ext>
            </a:extLst>
          </p:cNvPr>
          <p:cNvSpPr txBox="1"/>
          <p:nvPr/>
        </p:nvSpPr>
        <p:spPr>
          <a:xfrm>
            <a:off x="680936" y="1406198"/>
            <a:ext cx="10904707" cy="1146468"/>
          </a:xfrm>
          <a:prstGeom prst="rect">
            <a:avLst/>
          </a:prstGeom>
        </p:spPr>
        <p:txBody>
          <a:bodyPr vert="horz" wrap="square" lIns="0" tIns="12700" rIns="0" bIns="0" rtlCol="0">
            <a:spAutoFit/>
          </a:bodyPr>
          <a:lstStyle/>
          <a:p>
            <a:pPr marL="12700" marR="5080">
              <a:lnSpc>
                <a:spcPct val="100000"/>
              </a:lnSpc>
              <a:spcBef>
                <a:spcPts val="100"/>
              </a:spcBef>
            </a:pPr>
            <a:r>
              <a:rPr b="1" spc="-100" dirty="0">
                <a:solidFill>
                  <a:srgbClr val="001C35"/>
                </a:solidFill>
                <a:latin typeface="Arial" panose="020B0604020202020204" pitchFamily="34" charset="0"/>
                <a:cs typeface="Arial" panose="020B0604020202020204" pitchFamily="34" charset="0"/>
              </a:rPr>
              <a:t>Ember </a:t>
            </a:r>
            <a:r>
              <a:rPr b="1" dirty="0">
                <a:solidFill>
                  <a:srgbClr val="001C35"/>
                </a:solidFill>
                <a:latin typeface="Arial" panose="020B0604020202020204" pitchFamily="34" charset="0"/>
                <a:cs typeface="Arial" panose="020B0604020202020204" pitchFamily="34" charset="0"/>
              </a:rPr>
              <a:t>Resistan</a:t>
            </a:r>
            <a:r>
              <a:rPr lang="en-US" b="1" dirty="0">
                <a:solidFill>
                  <a:srgbClr val="001C35"/>
                </a:solidFill>
                <a:latin typeface="Arial" panose="020B0604020202020204" pitchFamily="34" charset="0"/>
                <a:cs typeface="Arial" panose="020B0604020202020204" pitchFamily="34" charset="0"/>
              </a:rPr>
              <a:t>t Vents, </a:t>
            </a:r>
            <a:r>
              <a:rPr b="1" spc="-60" dirty="0">
                <a:solidFill>
                  <a:srgbClr val="001C35"/>
                </a:solidFill>
                <a:latin typeface="Arial" panose="020B0604020202020204" pitchFamily="34" charset="0"/>
                <a:cs typeface="Arial" panose="020B0604020202020204" pitchFamily="34" charset="0"/>
              </a:rPr>
              <a:t>are </a:t>
            </a:r>
            <a:r>
              <a:rPr b="1" dirty="0">
                <a:latin typeface="Arial" panose="020B0604020202020204" pitchFamily="34" charset="0"/>
                <a:cs typeface="Arial" panose="020B0604020202020204" pitchFamily="34" charset="0"/>
              </a:rPr>
              <a:t>designed </a:t>
            </a:r>
            <a:r>
              <a:rPr b="1" spc="-95" dirty="0">
                <a:latin typeface="Arial" panose="020B0604020202020204" pitchFamily="34" charset="0"/>
                <a:cs typeface="Arial" panose="020B0604020202020204" pitchFamily="34" charset="0"/>
              </a:rPr>
              <a:t>to </a:t>
            </a:r>
            <a:r>
              <a:rPr b="1" spc="-65" dirty="0">
                <a:latin typeface="Arial" panose="020B0604020202020204" pitchFamily="34" charset="0"/>
                <a:cs typeface="Arial" panose="020B0604020202020204" pitchFamily="34" charset="0"/>
              </a:rPr>
              <a:t>prevent </a:t>
            </a:r>
            <a:r>
              <a:rPr b="1" spc="-45" dirty="0">
                <a:latin typeface="Arial" panose="020B0604020202020204" pitchFamily="34" charset="0"/>
                <a:cs typeface="Arial" panose="020B0604020202020204" pitchFamily="34" charset="0"/>
              </a:rPr>
              <a:t>embers </a:t>
            </a:r>
            <a:r>
              <a:rPr b="1" spc="-25" dirty="0">
                <a:latin typeface="Arial" panose="020B0604020202020204" pitchFamily="34" charset="0"/>
                <a:cs typeface="Arial" panose="020B0604020202020204" pitchFamily="34" charset="0"/>
              </a:rPr>
              <a:t>and </a:t>
            </a:r>
            <a:r>
              <a:rPr b="1" spc="-5" dirty="0">
                <a:latin typeface="Arial" panose="020B0604020202020204" pitchFamily="34" charset="0"/>
                <a:cs typeface="Arial" panose="020B0604020202020204" pitchFamily="34" charset="0"/>
              </a:rPr>
              <a:t>ﬂames </a:t>
            </a:r>
            <a:r>
              <a:rPr b="1" spc="-75" dirty="0">
                <a:latin typeface="Arial" panose="020B0604020202020204" pitchFamily="34" charset="0"/>
                <a:cs typeface="Arial" panose="020B0604020202020204" pitchFamily="34" charset="0"/>
              </a:rPr>
              <a:t>from </a:t>
            </a:r>
            <a:r>
              <a:rPr b="1" spc="-45" dirty="0">
                <a:latin typeface="Arial" panose="020B0604020202020204" pitchFamily="34" charset="0"/>
                <a:cs typeface="Arial" panose="020B0604020202020204" pitchFamily="34" charset="0"/>
              </a:rPr>
              <a:t>entering </a:t>
            </a:r>
            <a:r>
              <a:rPr b="1" spc="5" dirty="0">
                <a:latin typeface="Arial" panose="020B0604020202020204" pitchFamily="34" charset="0"/>
                <a:cs typeface="Arial" panose="020B0604020202020204" pitchFamily="34" charset="0"/>
              </a:rPr>
              <a:t>a </a:t>
            </a:r>
            <a:r>
              <a:rPr b="1" spc="-70" dirty="0">
                <a:latin typeface="Arial" panose="020B0604020202020204" pitchFamily="34" charset="0"/>
                <a:cs typeface="Arial" panose="020B0604020202020204" pitchFamily="34" charset="0"/>
              </a:rPr>
              <a:t>home </a:t>
            </a:r>
            <a:r>
              <a:rPr b="1" spc="-65" dirty="0">
                <a:latin typeface="Arial" panose="020B0604020202020204" pitchFamily="34" charset="0"/>
                <a:cs typeface="Arial" panose="020B0604020202020204" pitchFamily="34" charset="0"/>
              </a:rPr>
              <a:t>through </a:t>
            </a:r>
            <a:r>
              <a:rPr b="1" spc="-45" dirty="0">
                <a:latin typeface="Arial" panose="020B0604020202020204" pitchFamily="34" charset="0"/>
                <a:cs typeface="Arial" panose="020B0604020202020204" pitchFamily="34" charset="0"/>
              </a:rPr>
              <a:t>ventilation </a:t>
            </a:r>
            <a:r>
              <a:rPr b="1" spc="-5" dirty="0">
                <a:latin typeface="Arial" panose="020B0604020202020204" pitchFamily="34" charset="0"/>
                <a:cs typeface="Arial" panose="020B0604020202020204" pitchFamily="34" charset="0"/>
              </a:rPr>
              <a:t>openings </a:t>
            </a:r>
            <a:r>
              <a:rPr b="1" spc="-40" dirty="0">
                <a:latin typeface="Arial" panose="020B0604020202020204" pitchFamily="34" charset="0"/>
                <a:cs typeface="Arial" panose="020B0604020202020204" pitchFamily="34" charset="0"/>
              </a:rPr>
              <a:t>during </a:t>
            </a:r>
            <a:r>
              <a:rPr b="1" spc="5" dirty="0">
                <a:latin typeface="Arial" panose="020B0604020202020204" pitchFamily="34" charset="0"/>
                <a:cs typeface="Arial" panose="020B0604020202020204" pitchFamily="34" charset="0"/>
              </a:rPr>
              <a:t>a</a:t>
            </a:r>
            <a:r>
              <a:rPr b="1" spc="-75" dirty="0">
                <a:latin typeface="Arial" panose="020B0604020202020204" pitchFamily="34" charset="0"/>
                <a:cs typeface="Arial" panose="020B0604020202020204" pitchFamily="34" charset="0"/>
              </a:rPr>
              <a:t> </a:t>
            </a:r>
            <a:r>
              <a:rPr b="1" spc="-45" dirty="0">
                <a:latin typeface="Arial" panose="020B0604020202020204" pitchFamily="34" charset="0"/>
                <a:cs typeface="Arial" panose="020B0604020202020204" pitchFamily="34" charset="0"/>
              </a:rPr>
              <a:t>wildﬁre</a:t>
            </a:r>
            <a:r>
              <a:rPr lang="en-US" b="1" spc="-45" dirty="0">
                <a:latin typeface="Arial" panose="020B0604020202020204" pitchFamily="34" charset="0"/>
                <a:cs typeface="Arial" panose="020B0604020202020204" pitchFamily="34" charset="0"/>
              </a:rPr>
              <a:t>.</a:t>
            </a:r>
          </a:p>
          <a:p>
            <a:pPr marL="12700" marR="5080">
              <a:lnSpc>
                <a:spcPct val="100000"/>
              </a:lnSpc>
              <a:spcBef>
                <a:spcPts val="100"/>
              </a:spcBef>
            </a:pPr>
            <a:endParaRPr lang="en-US" b="1" spc="-45" dirty="0">
              <a:latin typeface="Arial" panose="020B0604020202020204" pitchFamily="34" charset="0"/>
              <a:cs typeface="Arial" panose="020B0604020202020204" pitchFamily="34" charset="0"/>
            </a:endParaRPr>
          </a:p>
          <a:p>
            <a:pPr marL="12700" marR="5080">
              <a:lnSpc>
                <a:spcPct val="100000"/>
              </a:lnSpc>
              <a:spcBef>
                <a:spcPts val="100"/>
              </a:spcBef>
            </a:pPr>
            <a:r>
              <a:rPr lang="en-US" b="1" spc="-45" dirty="0">
                <a:latin typeface="Arial" panose="020B0604020202020204" pitchFamily="34" charset="0"/>
                <a:cs typeface="Arial" panose="020B0604020202020204" pitchFamily="34" charset="0"/>
              </a:rPr>
              <a:t>Another alternative, is to add 1/8 - inch mesh to the existing 1/4 - inch mesh vents.</a:t>
            </a:r>
            <a:endParaRPr dirty="0">
              <a:latin typeface="Arial" panose="020B0604020202020204" pitchFamily="34" charset="0"/>
              <a:cs typeface="Arial" panose="020B0604020202020204" pitchFamily="34" charset="0"/>
            </a:endParaRPr>
          </a:p>
        </p:txBody>
      </p:sp>
      <p:sp>
        <p:nvSpPr>
          <p:cNvPr id="4" name="object 6">
            <a:extLst>
              <a:ext uri="{FF2B5EF4-FFF2-40B4-BE49-F238E27FC236}">
                <a16:creationId xmlns:a16="http://schemas.microsoft.com/office/drawing/2014/main" id="{5A3891BA-181F-85FD-FF17-91FDE9ECFF4B}"/>
              </a:ext>
            </a:extLst>
          </p:cNvPr>
          <p:cNvSpPr/>
          <p:nvPr/>
        </p:nvSpPr>
        <p:spPr>
          <a:xfrm>
            <a:off x="262647" y="3092984"/>
            <a:ext cx="5963055" cy="3307404"/>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6EE4FAA6-9164-37FF-BACA-31DB782C7D79}"/>
              </a:ext>
            </a:extLst>
          </p:cNvPr>
          <p:cNvSpPr/>
          <p:nvPr/>
        </p:nvSpPr>
        <p:spPr>
          <a:xfrm>
            <a:off x="6587248" y="3092984"/>
            <a:ext cx="4424464" cy="3307404"/>
          </a:xfrm>
          <a:prstGeom prst="rect">
            <a:avLst/>
          </a:prstGeom>
          <a:blipFill>
            <a:blip r:embed="rId4" cstate="print"/>
            <a:stretch>
              <a:fillRect/>
            </a:stretch>
          </a:blipFill>
        </p:spPr>
        <p:txBody>
          <a:bodyPr wrap="square" lIns="0" tIns="0" rIns="0" bIns="0" rtlCol="0"/>
          <a:lstStyle/>
          <a:p>
            <a:endParaRPr/>
          </a:p>
        </p:txBody>
      </p:sp>
      <p:sp>
        <p:nvSpPr>
          <p:cNvPr id="6" name="Rectangle 5">
            <a:extLst>
              <a:ext uri="{FF2B5EF4-FFF2-40B4-BE49-F238E27FC236}">
                <a16:creationId xmlns:a16="http://schemas.microsoft.com/office/drawing/2014/main" id="{31202FF7-37A0-7FD0-2A4B-24613C1596D9}"/>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541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A1279D5-7D24-A9AD-4276-4881535BCA04}"/>
              </a:ext>
            </a:extLst>
          </p:cNvPr>
          <p:cNvSpPr txBox="1">
            <a:spLocks/>
          </p:cNvSpPr>
          <p:nvPr/>
        </p:nvSpPr>
        <p:spPr>
          <a:xfrm>
            <a:off x="3867150" y="798257"/>
            <a:ext cx="7942229" cy="382156"/>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400" b="1" i="1" u="sng" spc="-5" dirty="0">
                <a:solidFill>
                  <a:srgbClr val="0070C0"/>
                </a:solidFill>
                <a:latin typeface="Arial" panose="020B0604020202020204" pitchFamily="34" charset="0"/>
                <a:cs typeface="Arial" panose="020B0604020202020204" pitchFamily="34" charset="0"/>
              </a:rPr>
              <a:t>Gutter Guards</a:t>
            </a:r>
            <a:endParaRPr lang="en-US" sz="2400" b="1" i="1" u="sng" spc="-30" dirty="0">
              <a:solidFill>
                <a:srgbClr val="0070C0"/>
              </a:solidFill>
              <a:latin typeface="Arial" panose="020B0604020202020204" pitchFamily="34" charset="0"/>
              <a:cs typeface="Arial" panose="020B0604020202020204" pitchFamily="34" charset="0"/>
            </a:endParaRPr>
          </a:p>
        </p:txBody>
      </p:sp>
      <p:sp>
        <p:nvSpPr>
          <p:cNvPr id="3" name="object 4">
            <a:extLst>
              <a:ext uri="{FF2B5EF4-FFF2-40B4-BE49-F238E27FC236}">
                <a16:creationId xmlns:a16="http://schemas.microsoft.com/office/drawing/2014/main" id="{DCF6AED9-0DF3-307A-80DA-EC996F9F2C35}"/>
              </a:ext>
            </a:extLst>
          </p:cNvPr>
          <p:cNvSpPr txBox="1"/>
          <p:nvPr/>
        </p:nvSpPr>
        <p:spPr>
          <a:xfrm>
            <a:off x="4659549" y="1745205"/>
            <a:ext cx="7149830" cy="3336811"/>
          </a:xfrm>
          <a:prstGeom prst="rect">
            <a:avLst/>
          </a:prstGeom>
        </p:spPr>
        <p:txBody>
          <a:bodyPr vert="horz" wrap="square" lIns="0" tIns="12700" rIns="0" bIns="0" rtlCol="0">
            <a:spAutoFit/>
          </a:bodyPr>
          <a:lstStyle/>
          <a:p>
            <a:pPr marL="469900" marR="109855" indent="-344170">
              <a:lnSpc>
                <a:spcPct val="100000"/>
              </a:lnSpc>
              <a:buChar char="●"/>
              <a:tabLst>
                <a:tab pos="469265" algn="l"/>
                <a:tab pos="469900" algn="l"/>
              </a:tabLst>
            </a:pPr>
            <a:r>
              <a:rPr b="1" spc="-5" dirty="0">
                <a:latin typeface="Arial"/>
                <a:cs typeface="Arial"/>
              </a:rPr>
              <a:t>Debris in the gutter </a:t>
            </a:r>
            <a:r>
              <a:rPr b="1" dirty="0">
                <a:latin typeface="Arial"/>
                <a:cs typeface="Arial"/>
              </a:rPr>
              <a:t>can serve </a:t>
            </a:r>
            <a:r>
              <a:rPr b="1" spc="-5" dirty="0">
                <a:latin typeface="Arial"/>
                <a:cs typeface="Arial"/>
              </a:rPr>
              <a:t>as </a:t>
            </a:r>
            <a:r>
              <a:rPr b="1" dirty="0">
                <a:latin typeface="Arial"/>
                <a:cs typeface="Arial"/>
              </a:rPr>
              <a:t>kindling </a:t>
            </a:r>
            <a:r>
              <a:rPr b="1" spc="-5" dirty="0">
                <a:latin typeface="Arial"/>
                <a:cs typeface="Arial"/>
              </a:rPr>
              <a:t>for </a:t>
            </a:r>
            <a:r>
              <a:rPr b="1" dirty="0">
                <a:latin typeface="Arial"/>
                <a:cs typeface="Arial"/>
              </a:rPr>
              <a:t>a </a:t>
            </a:r>
            <a:r>
              <a:rPr b="1" spc="-5" dirty="0">
                <a:latin typeface="Arial"/>
                <a:cs typeface="Arial"/>
              </a:rPr>
              <a:t>fire and </a:t>
            </a:r>
            <a:r>
              <a:rPr b="1" dirty="0">
                <a:latin typeface="Arial"/>
                <a:cs typeface="Arial"/>
              </a:rPr>
              <a:t>may make </a:t>
            </a:r>
            <a:r>
              <a:rPr b="1" spc="-5" dirty="0">
                <a:latin typeface="Arial"/>
                <a:cs typeface="Arial"/>
              </a:rPr>
              <a:t>it easier</a:t>
            </a:r>
            <a:r>
              <a:rPr b="1" spc="-100" dirty="0">
                <a:latin typeface="Arial"/>
                <a:cs typeface="Arial"/>
              </a:rPr>
              <a:t> </a:t>
            </a:r>
            <a:r>
              <a:rPr b="1" spc="-5" dirty="0">
                <a:latin typeface="Arial"/>
                <a:cs typeface="Arial"/>
              </a:rPr>
              <a:t>for</a:t>
            </a:r>
            <a:r>
              <a:rPr lang="en-US" b="1" spc="-5" dirty="0">
                <a:latin typeface="Arial"/>
                <a:cs typeface="Arial"/>
              </a:rPr>
              <a:t> </a:t>
            </a:r>
            <a:r>
              <a:rPr b="1" spc="-5" dirty="0">
                <a:latin typeface="Arial"/>
                <a:cs typeface="Arial"/>
              </a:rPr>
              <a:t>fire to enter the</a:t>
            </a:r>
            <a:r>
              <a:rPr b="1" spc="-15" dirty="0">
                <a:latin typeface="Arial"/>
                <a:cs typeface="Arial"/>
              </a:rPr>
              <a:t> </a:t>
            </a:r>
            <a:r>
              <a:rPr b="1" spc="-5" dirty="0">
                <a:latin typeface="Arial"/>
                <a:cs typeface="Arial"/>
              </a:rPr>
              <a:t>attic.</a:t>
            </a:r>
            <a:endParaRPr lang="en-US" b="1" spc="-5" dirty="0">
              <a:latin typeface="Arial"/>
              <a:cs typeface="Arial"/>
            </a:endParaRPr>
          </a:p>
          <a:p>
            <a:pPr marL="125730" marR="5080">
              <a:lnSpc>
                <a:spcPct val="100000"/>
              </a:lnSpc>
              <a:tabLst>
                <a:tab pos="469265" algn="l"/>
                <a:tab pos="469900" algn="l"/>
              </a:tabLst>
            </a:pPr>
            <a:endParaRPr b="1" dirty="0">
              <a:latin typeface="Arial"/>
              <a:cs typeface="Arial"/>
            </a:endParaRPr>
          </a:p>
          <a:p>
            <a:pPr marL="469900" marR="47625" indent="-344170">
              <a:lnSpc>
                <a:spcPct val="100000"/>
              </a:lnSpc>
              <a:buChar char="●"/>
              <a:tabLst>
                <a:tab pos="469265" algn="l"/>
                <a:tab pos="469900" algn="l"/>
              </a:tabLst>
            </a:pPr>
            <a:r>
              <a:rPr b="1" spc="-5" dirty="0">
                <a:latin typeface="Arial"/>
                <a:cs typeface="Arial"/>
              </a:rPr>
              <a:t>This is especially true when the weather is </a:t>
            </a:r>
            <a:r>
              <a:rPr b="1" spc="-35" dirty="0">
                <a:latin typeface="Arial"/>
                <a:cs typeface="Arial"/>
              </a:rPr>
              <a:t>dry. </a:t>
            </a:r>
            <a:r>
              <a:rPr b="1" spc="-5" dirty="0">
                <a:latin typeface="Arial"/>
                <a:cs typeface="Arial"/>
              </a:rPr>
              <a:t>Dried leaves,</a:t>
            </a:r>
            <a:r>
              <a:rPr lang="en-US" b="1" spc="-5" dirty="0">
                <a:latin typeface="Arial"/>
                <a:cs typeface="Arial"/>
              </a:rPr>
              <a:t> twigs, pine needles,</a:t>
            </a:r>
            <a:r>
              <a:rPr b="1" spc="-5" dirty="0">
                <a:latin typeface="Arial"/>
                <a:cs typeface="Arial"/>
              </a:rPr>
              <a:t> and </a:t>
            </a:r>
            <a:r>
              <a:rPr b="1" dirty="0">
                <a:latin typeface="Arial"/>
                <a:cs typeface="Arial"/>
              </a:rPr>
              <a:t>more</a:t>
            </a:r>
            <a:r>
              <a:rPr lang="en-US" b="1" dirty="0">
                <a:latin typeface="Arial"/>
                <a:cs typeface="Arial"/>
              </a:rPr>
              <a:t>,</a:t>
            </a:r>
            <a:r>
              <a:rPr b="1" dirty="0">
                <a:latin typeface="Arial"/>
                <a:cs typeface="Arial"/>
              </a:rPr>
              <a:t> </a:t>
            </a:r>
            <a:r>
              <a:rPr b="1" spc="-5" dirty="0">
                <a:latin typeface="Arial"/>
                <a:cs typeface="Arial"/>
              </a:rPr>
              <a:t>only </a:t>
            </a:r>
            <a:r>
              <a:rPr b="1" dirty="0">
                <a:latin typeface="Arial"/>
                <a:cs typeface="Arial"/>
              </a:rPr>
              <a:t>require a small </a:t>
            </a:r>
            <a:r>
              <a:rPr b="1" spc="-5" dirty="0">
                <a:latin typeface="Arial"/>
                <a:cs typeface="Arial"/>
              </a:rPr>
              <a:t>ember to ignite</a:t>
            </a:r>
            <a:r>
              <a:rPr lang="en-US" b="1" spc="-5" dirty="0">
                <a:latin typeface="Arial"/>
                <a:cs typeface="Arial"/>
              </a:rPr>
              <a:t>.  </a:t>
            </a:r>
            <a:r>
              <a:rPr b="1" spc="-5" dirty="0">
                <a:latin typeface="Arial"/>
                <a:cs typeface="Arial"/>
              </a:rPr>
              <a:t>Installing gutter guards helps prevent debris build up by  </a:t>
            </a:r>
            <a:r>
              <a:rPr b="1" dirty="0">
                <a:latin typeface="Arial"/>
                <a:cs typeface="Arial"/>
              </a:rPr>
              <a:t>creating a</a:t>
            </a:r>
            <a:r>
              <a:rPr b="1" spc="-15" dirty="0">
                <a:latin typeface="Arial"/>
                <a:cs typeface="Arial"/>
              </a:rPr>
              <a:t> barrier.</a:t>
            </a:r>
            <a:endParaRPr lang="en-US" b="1" spc="-15" dirty="0">
              <a:latin typeface="Arial"/>
              <a:cs typeface="Arial"/>
            </a:endParaRPr>
          </a:p>
          <a:p>
            <a:pPr marL="469900" marR="47625" indent="-344170">
              <a:lnSpc>
                <a:spcPct val="100000"/>
              </a:lnSpc>
              <a:buChar char="●"/>
              <a:tabLst>
                <a:tab pos="469265" algn="l"/>
                <a:tab pos="469900" algn="l"/>
              </a:tabLst>
            </a:pPr>
            <a:endParaRPr lang="en-US" b="1" spc="-15" dirty="0">
              <a:latin typeface="Arial"/>
              <a:cs typeface="Arial"/>
            </a:endParaRPr>
          </a:p>
          <a:p>
            <a:pPr marL="469900" marR="47625" indent="-344170">
              <a:lnSpc>
                <a:spcPct val="100000"/>
              </a:lnSpc>
              <a:buChar char="●"/>
              <a:tabLst>
                <a:tab pos="469265" algn="l"/>
                <a:tab pos="469900" algn="l"/>
              </a:tabLst>
            </a:pPr>
            <a:r>
              <a:rPr lang="en-US" b="1" spc="-15" dirty="0">
                <a:latin typeface="Arial"/>
                <a:cs typeface="Arial"/>
              </a:rPr>
              <a:t>Many companies can install the gutter guards for you and at the same time, clean out your gutters and downspouts and ensure the gutters are pitched for maximum drainage to your downspouts.</a:t>
            </a:r>
            <a:endParaRPr b="1" dirty="0">
              <a:latin typeface="Arial"/>
              <a:cs typeface="Arial"/>
            </a:endParaRPr>
          </a:p>
        </p:txBody>
      </p:sp>
      <p:sp>
        <p:nvSpPr>
          <p:cNvPr id="4" name="object 2">
            <a:extLst>
              <a:ext uri="{FF2B5EF4-FFF2-40B4-BE49-F238E27FC236}">
                <a16:creationId xmlns:a16="http://schemas.microsoft.com/office/drawing/2014/main" id="{5D103D1A-B8D7-C597-3C4B-DDDB82505E85}"/>
              </a:ext>
            </a:extLst>
          </p:cNvPr>
          <p:cNvSpPr/>
          <p:nvPr/>
        </p:nvSpPr>
        <p:spPr>
          <a:xfrm>
            <a:off x="282234" y="3973247"/>
            <a:ext cx="4163305" cy="2682950"/>
          </a:xfrm>
          <a:prstGeom prst="rect">
            <a:avLst/>
          </a:prstGeom>
          <a:blipFill>
            <a:blip r:embed="rId2" cstate="print"/>
            <a:stretch>
              <a:fillRect/>
            </a:stretch>
          </a:blipFill>
        </p:spPr>
        <p:txBody>
          <a:bodyPr wrap="square" lIns="0" tIns="0" rIns="0" bIns="0" rtlCol="0"/>
          <a:lstStyle/>
          <a:p>
            <a:endParaRPr/>
          </a:p>
        </p:txBody>
      </p:sp>
      <p:sp>
        <p:nvSpPr>
          <p:cNvPr id="5" name="object 3">
            <a:extLst>
              <a:ext uri="{FF2B5EF4-FFF2-40B4-BE49-F238E27FC236}">
                <a16:creationId xmlns:a16="http://schemas.microsoft.com/office/drawing/2014/main" id="{7A4D1883-F8C7-6897-61DE-D306A4DCA9AC}"/>
              </a:ext>
            </a:extLst>
          </p:cNvPr>
          <p:cNvSpPr/>
          <p:nvPr/>
        </p:nvSpPr>
        <p:spPr>
          <a:xfrm>
            <a:off x="282234" y="314351"/>
            <a:ext cx="3316999" cy="3576713"/>
          </a:xfrm>
          <a:prstGeom prst="rect">
            <a:avLst/>
          </a:prstGeom>
          <a:blipFill>
            <a:blip r:embed="rId3" cstate="print"/>
            <a:stretch>
              <a:fillRect/>
            </a:stretch>
          </a:blipFill>
        </p:spPr>
        <p:txBody>
          <a:bodyPr wrap="square" lIns="0" tIns="0" rIns="0" bIns="0" rtlCol="0"/>
          <a:lstStyle/>
          <a:p>
            <a:endParaRPr/>
          </a:p>
        </p:txBody>
      </p:sp>
      <p:sp>
        <p:nvSpPr>
          <p:cNvPr id="6" name="Rectangle 5">
            <a:extLst>
              <a:ext uri="{FF2B5EF4-FFF2-40B4-BE49-F238E27FC236}">
                <a16:creationId xmlns:a16="http://schemas.microsoft.com/office/drawing/2014/main" id="{7F34D186-338E-F733-27EB-B84072074709}"/>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340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8584E77-0960-520B-7FB7-D36DE1B879B1}"/>
              </a:ext>
            </a:extLst>
          </p:cNvPr>
          <p:cNvSpPr/>
          <p:nvPr/>
        </p:nvSpPr>
        <p:spPr>
          <a:xfrm>
            <a:off x="314529" y="291830"/>
            <a:ext cx="5531794" cy="6235430"/>
          </a:xfrm>
          <a:prstGeom prst="rect">
            <a:avLst/>
          </a:prstGeom>
          <a:blipFill>
            <a:blip r:embed="rId2" cstate="print"/>
            <a:stretch>
              <a:fillRect/>
            </a:stretch>
          </a:blipFill>
        </p:spPr>
        <p:txBody>
          <a:bodyPr wrap="square" lIns="0" tIns="0" rIns="0" bIns="0" rtlCol="0"/>
          <a:lstStyle/>
          <a:p>
            <a:endParaRPr/>
          </a:p>
        </p:txBody>
      </p:sp>
      <p:sp>
        <p:nvSpPr>
          <p:cNvPr id="3" name="object 3">
            <a:extLst>
              <a:ext uri="{FF2B5EF4-FFF2-40B4-BE49-F238E27FC236}">
                <a16:creationId xmlns:a16="http://schemas.microsoft.com/office/drawing/2014/main" id="{1BBF9764-6074-EE12-F075-60EDA830054A}"/>
              </a:ext>
            </a:extLst>
          </p:cNvPr>
          <p:cNvSpPr txBox="1"/>
          <p:nvPr/>
        </p:nvSpPr>
        <p:spPr>
          <a:xfrm>
            <a:off x="6167336" y="1349310"/>
            <a:ext cx="5710135" cy="2782813"/>
          </a:xfrm>
          <a:prstGeom prst="rect">
            <a:avLst/>
          </a:prstGeom>
        </p:spPr>
        <p:txBody>
          <a:bodyPr vert="horz" wrap="square" lIns="0" tIns="12700" rIns="0" bIns="0" rtlCol="0">
            <a:spAutoFit/>
          </a:bodyPr>
          <a:lstStyle/>
          <a:p>
            <a:pPr marL="469900" marR="24130" indent="-367030">
              <a:lnSpc>
                <a:spcPct val="100000"/>
              </a:lnSpc>
              <a:buChar char="●"/>
              <a:tabLst>
                <a:tab pos="469265" algn="l"/>
                <a:tab pos="469900" algn="l"/>
              </a:tabLst>
            </a:pPr>
            <a:r>
              <a:rPr sz="1800" b="1" spc="-5" dirty="0">
                <a:latin typeface="Arial"/>
                <a:cs typeface="Arial"/>
              </a:rPr>
              <a:t>Heat from </a:t>
            </a:r>
            <a:r>
              <a:rPr lang="en-US" sz="1800" b="1" spc="-5" dirty="0">
                <a:latin typeface="Arial"/>
                <a:cs typeface="Arial"/>
              </a:rPr>
              <a:t>a </a:t>
            </a:r>
            <a:r>
              <a:rPr sz="1800" b="1" spc="-5" dirty="0">
                <a:latin typeface="Arial"/>
                <a:cs typeface="Arial"/>
              </a:rPr>
              <a:t>wildfire </a:t>
            </a:r>
            <a:r>
              <a:rPr sz="1800" b="1" dirty="0">
                <a:latin typeface="Arial"/>
                <a:cs typeface="Arial"/>
              </a:rPr>
              <a:t>can cause </a:t>
            </a:r>
            <a:r>
              <a:rPr sz="1800" b="1" spc="-5" dirty="0">
                <a:latin typeface="Arial"/>
                <a:cs typeface="Arial"/>
              </a:rPr>
              <a:t>windows to break even before the home is on fire. This</a:t>
            </a:r>
            <a:r>
              <a:rPr sz="1800" b="1" spc="-110" dirty="0">
                <a:latin typeface="Arial"/>
                <a:cs typeface="Arial"/>
              </a:rPr>
              <a:t> </a:t>
            </a:r>
            <a:r>
              <a:rPr sz="1800" b="1" spc="-5" dirty="0">
                <a:latin typeface="Arial"/>
                <a:cs typeface="Arial"/>
              </a:rPr>
              <a:t>allows embers to enter and </a:t>
            </a:r>
            <a:r>
              <a:rPr sz="1800" b="1" dirty="0">
                <a:latin typeface="Arial"/>
                <a:cs typeface="Arial"/>
              </a:rPr>
              <a:t>start </a:t>
            </a:r>
            <a:r>
              <a:rPr sz="1800" b="1" spc="-5" dirty="0">
                <a:latin typeface="Arial"/>
                <a:cs typeface="Arial"/>
              </a:rPr>
              <a:t>fires</a:t>
            </a:r>
            <a:r>
              <a:rPr lang="en-US" sz="1800" b="1" spc="-5" dirty="0">
                <a:latin typeface="Arial"/>
                <a:cs typeface="Arial"/>
              </a:rPr>
              <a:t> </a:t>
            </a:r>
            <a:r>
              <a:rPr sz="1800" b="1" spc="-5" dirty="0">
                <a:latin typeface="Arial"/>
                <a:cs typeface="Arial"/>
              </a:rPr>
              <a:t>inside.</a:t>
            </a:r>
            <a:endParaRPr lang="en-US" sz="1800" b="1" spc="-5" dirty="0">
              <a:latin typeface="Arial"/>
              <a:cs typeface="Arial"/>
            </a:endParaRPr>
          </a:p>
          <a:p>
            <a:pPr marL="469900" marR="24130" indent="-367030">
              <a:lnSpc>
                <a:spcPct val="100000"/>
              </a:lnSpc>
              <a:buChar char="●"/>
              <a:tabLst>
                <a:tab pos="469265" algn="l"/>
                <a:tab pos="469900" algn="l"/>
              </a:tabLst>
            </a:pPr>
            <a:endParaRPr sz="1800" b="1" dirty="0">
              <a:latin typeface="Arial"/>
              <a:cs typeface="Arial"/>
            </a:endParaRPr>
          </a:p>
          <a:p>
            <a:pPr marL="469900" marR="5080" indent="-367030">
              <a:lnSpc>
                <a:spcPct val="100000"/>
              </a:lnSpc>
              <a:buChar char="●"/>
              <a:tabLst>
                <a:tab pos="469265" algn="l"/>
                <a:tab pos="469900" algn="l"/>
              </a:tabLst>
            </a:pPr>
            <a:r>
              <a:rPr sz="1800" b="1" spc="-5" dirty="0">
                <a:latin typeface="Arial"/>
                <a:cs typeface="Arial"/>
              </a:rPr>
              <a:t>Dual Pane windows </a:t>
            </a:r>
            <a:r>
              <a:rPr sz="1800" b="1" dirty="0">
                <a:latin typeface="Arial"/>
                <a:cs typeface="Arial"/>
              </a:rPr>
              <a:t>reduce</a:t>
            </a:r>
            <a:r>
              <a:rPr sz="1800" b="1" spc="-95" dirty="0">
                <a:latin typeface="Arial"/>
                <a:cs typeface="Arial"/>
              </a:rPr>
              <a:t> </a:t>
            </a:r>
            <a:r>
              <a:rPr sz="1800" b="1" spc="-5" dirty="0">
                <a:latin typeface="Arial"/>
                <a:cs typeface="Arial"/>
              </a:rPr>
              <a:t>the </a:t>
            </a:r>
            <a:r>
              <a:rPr sz="1800" b="1" dirty="0">
                <a:latin typeface="Arial"/>
                <a:cs typeface="Arial"/>
              </a:rPr>
              <a:t>chance </a:t>
            </a:r>
            <a:r>
              <a:rPr sz="1800" b="1" spc="-5" dirty="0">
                <a:latin typeface="Arial"/>
                <a:cs typeface="Arial"/>
              </a:rPr>
              <a:t>of breakage in </a:t>
            </a:r>
            <a:r>
              <a:rPr sz="1800" b="1" dirty="0">
                <a:latin typeface="Arial"/>
                <a:cs typeface="Arial"/>
              </a:rPr>
              <a:t>a</a:t>
            </a:r>
            <a:r>
              <a:rPr sz="1800" b="1" spc="-60" dirty="0">
                <a:latin typeface="Arial"/>
                <a:cs typeface="Arial"/>
              </a:rPr>
              <a:t> </a:t>
            </a:r>
            <a:r>
              <a:rPr sz="1800" b="1" spc="-5" dirty="0">
                <a:latin typeface="Arial"/>
                <a:cs typeface="Arial"/>
              </a:rPr>
              <a:t>fire.</a:t>
            </a:r>
            <a:endParaRPr lang="en-US" sz="1800" b="1" spc="-5" dirty="0">
              <a:latin typeface="Arial"/>
              <a:cs typeface="Arial"/>
            </a:endParaRPr>
          </a:p>
          <a:p>
            <a:pPr marL="469900" marR="5080" indent="-367030">
              <a:lnSpc>
                <a:spcPct val="100000"/>
              </a:lnSpc>
              <a:buChar char="●"/>
              <a:tabLst>
                <a:tab pos="469265" algn="l"/>
                <a:tab pos="469900" algn="l"/>
              </a:tabLst>
            </a:pPr>
            <a:endParaRPr sz="1800" b="1" dirty="0">
              <a:latin typeface="Arial"/>
              <a:cs typeface="Arial"/>
            </a:endParaRPr>
          </a:p>
          <a:p>
            <a:pPr marL="469900" marR="27940" indent="-367030">
              <a:lnSpc>
                <a:spcPct val="100000"/>
              </a:lnSpc>
              <a:buChar char="●"/>
              <a:tabLst>
                <a:tab pos="469265" algn="l"/>
                <a:tab pos="469900" algn="l"/>
              </a:tabLst>
            </a:pPr>
            <a:r>
              <a:rPr sz="1800" b="1" spc="-5" dirty="0">
                <a:latin typeface="Arial"/>
                <a:cs typeface="Arial"/>
              </a:rPr>
              <a:t>Dual Pane windows with one pane of tempered glass is </a:t>
            </a:r>
            <a:r>
              <a:rPr sz="1800" b="1" dirty="0">
                <a:latin typeface="Arial"/>
                <a:cs typeface="Arial"/>
              </a:rPr>
              <a:t>your </a:t>
            </a:r>
            <a:r>
              <a:rPr sz="1800" b="1" spc="-5" dirty="0">
                <a:latin typeface="Arial"/>
                <a:cs typeface="Arial"/>
              </a:rPr>
              <a:t>best protection against window  breakage.</a:t>
            </a:r>
            <a:endParaRPr sz="1800" b="1" dirty="0">
              <a:latin typeface="Arial"/>
              <a:cs typeface="Arial"/>
            </a:endParaRPr>
          </a:p>
        </p:txBody>
      </p:sp>
      <p:sp>
        <p:nvSpPr>
          <p:cNvPr id="4" name="TextBox 3">
            <a:extLst>
              <a:ext uri="{FF2B5EF4-FFF2-40B4-BE49-F238E27FC236}">
                <a16:creationId xmlns:a16="http://schemas.microsoft.com/office/drawing/2014/main" id="{5F3553FE-83A5-3BD4-48AD-C30281D4704B}"/>
              </a:ext>
            </a:extLst>
          </p:cNvPr>
          <p:cNvSpPr txBox="1"/>
          <p:nvPr/>
        </p:nvSpPr>
        <p:spPr>
          <a:xfrm>
            <a:off x="5966299" y="457200"/>
            <a:ext cx="5911172" cy="461665"/>
          </a:xfrm>
          <a:prstGeom prst="rect">
            <a:avLst/>
          </a:prstGeom>
          <a:noFill/>
        </p:spPr>
        <p:txBody>
          <a:bodyPr wrap="square" rtlCol="0">
            <a:spAutoFit/>
          </a:bodyPr>
          <a:lstStyle/>
          <a:p>
            <a:pPr algn="ctr"/>
            <a:r>
              <a:rPr lang="en-US" sz="2400" b="1" i="1" u="sng" dirty="0">
                <a:solidFill>
                  <a:srgbClr val="0070C0"/>
                </a:solidFill>
                <a:latin typeface="Arial" panose="020B0604020202020204" pitchFamily="34" charset="0"/>
                <a:cs typeface="Arial" panose="020B0604020202020204" pitchFamily="34" charset="0"/>
              </a:rPr>
              <a:t>Dual Pane Windows</a:t>
            </a:r>
          </a:p>
        </p:txBody>
      </p:sp>
      <p:sp>
        <p:nvSpPr>
          <p:cNvPr id="5" name="Rectangle 4">
            <a:extLst>
              <a:ext uri="{FF2B5EF4-FFF2-40B4-BE49-F238E27FC236}">
                <a16:creationId xmlns:a16="http://schemas.microsoft.com/office/drawing/2014/main" id="{56263A6E-4FA3-A9BC-1936-BB71884ABC81}"/>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200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748B6280-4C16-A879-3BB1-B985AB2097B4}"/>
              </a:ext>
            </a:extLst>
          </p:cNvPr>
          <p:cNvSpPr txBox="1">
            <a:spLocks/>
          </p:cNvSpPr>
          <p:nvPr/>
        </p:nvSpPr>
        <p:spPr>
          <a:xfrm>
            <a:off x="5698489" y="395642"/>
            <a:ext cx="2317101" cy="382156"/>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400" b="1" i="1" u="sng" spc="-5" dirty="0">
                <a:solidFill>
                  <a:srgbClr val="0070C0"/>
                </a:solidFill>
                <a:latin typeface="Arial" panose="020B0604020202020204" pitchFamily="34" charset="0"/>
                <a:cs typeface="Arial" panose="020B0604020202020204" pitchFamily="34" charset="0"/>
              </a:rPr>
              <a:t>G</a:t>
            </a:r>
            <a:r>
              <a:rPr lang="en-US" sz="2400" b="1" i="1" u="sng" spc="-135" dirty="0">
                <a:solidFill>
                  <a:srgbClr val="0070C0"/>
                </a:solidFill>
                <a:latin typeface="Arial" panose="020B0604020202020204" pitchFamily="34" charset="0"/>
                <a:cs typeface="Arial" panose="020B0604020202020204" pitchFamily="34" charset="0"/>
              </a:rPr>
              <a:t>A</a:t>
            </a:r>
            <a:r>
              <a:rPr lang="en-US" sz="2400" b="1" i="1" u="sng" spc="-5" dirty="0">
                <a:solidFill>
                  <a:srgbClr val="0070C0"/>
                </a:solidFill>
                <a:latin typeface="Arial" panose="020B0604020202020204" pitchFamily="34" charset="0"/>
                <a:cs typeface="Arial" panose="020B0604020202020204" pitchFamily="34" charset="0"/>
              </a:rPr>
              <a:t>TES</a:t>
            </a:r>
            <a:endParaRPr lang="en-US" sz="2400" b="1" i="1" u="sng" dirty="0">
              <a:solidFill>
                <a:srgbClr val="0070C0"/>
              </a:solidFill>
              <a:latin typeface="Arial" panose="020B0604020202020204" pitchFamily="34" charset="0"/>
              <a:cs typeface="Arial" panose="020B0604020202020204" pitchFamily="34" charset="0"/>
            </a:endParaRPr>
          </a:p>
        </p:txBody>
      </p:sp>
      <p:sp>
        <p:nvSpPr>
          <p:cNvPr id="3" name="object 2">
            <a:extLst>
              <a:ext uri="{FF2B5EF4-FFF2-40B4-BE49-F238E27FC236}">
                <a16:creationId xmlns:a16="http://schemas.microsoft.com/office/drawing/2014/main" id="{316520A8-109B-9531-BE67-E6A6229FD5FE}"/>
              </a:ext>
            </a:extLst>
          </p:cNvPr>
          <p:cNvSpPr/>
          <p:nvPr/>
        </p:nvSpPr>
        <p:spPr>
          <a:xfrm>
            <a:off x="375016" y="1209676"/>
            <a:ext cx="3444150" cy="3948250"/>
          </a:xfrm>
          <a:prstGeom prst="rect">
            <a:avLst/>
          </a:prstGeom>
          <a:blipFill>
            <a:blip r:embed="rId2" cstate="print"/>
            <a:stretch>
              <a:fillRect/>
            </a:stretch>
          </a:blipFill>
        </p:spPr>
        <p:txBody>
          <a:bodyPr wrap="square" lIns="0" tIns="0" rIns="0" bIns="0" rtlCol="0"/>
          <a:lstStyle/>
          <a:p>
            <a:endParaRPr dirty="0"/>
          </a:p>
        </p:txBody>
      </p:sp>
      <p:sp>
        <p:nvSpPr>
          <p:cNvPr id="4" name="object 3">
            <a:extLst>
              <a:ext uri="{FF2B5EF4-FFF2-40B4-BE49-F238E27FC236}">
                <a16:creationId xmlns:a16="http://schemas.microsoft.com/office/drawing/2014/main" id="{B2EF04FD-C7AC-834E-8C99-C9BABDA20F19}"/>
              </a:ext>
            </a:extLst>
          </p:cNvPr>
          <p:cNvSpPr/>
          <p:nvPr/>
        </p:nvSpPr>
        <p:spPr>
          <a:xfrm>
            <a:off x="3976414" y="2846609"/>
            <a:ext cx="3444150" cy="3713988"/>
          </a:xfrm>
          <a:prstGeom prst="rect">
            <a:avLst/>
          </a:prstGeom>
          <a:blipFill>
            <a:blip r:embed="rId3" cstate="print"/>
            <a:stretch>
              <a:fillRect/>
            </a:stretch>
          </a:blipFill>
        </p:spPr>
        <p:txBody>
          <a:bodyPr wrap="square" lIns="0" tIns="0" rIns="0" bIns="0" rtlCol="0"/>
          <a:lstStyle/>
          <a:p>
            <a:endParaRPr/>
          </a:p>
        </p:txBody>
      </p:sp>
      <p:sp>
        <p:nvSpPr>
          <p:cNvPr id="5" name="TextBox 4">
            <a:extLst>
              <a:ext uri="{FF2B5EF4-FFF2-40B4-BE49-F238E27FC236}">
                <a16:creationId xmlns:a16="http://schemas.microsoft.com/office/drawing/2014/main" id="{D962E8EC-14EC-DA8C-4D80-7CB5CD1BC956}"/>
              </a:ext>
            </a:extLst>
          </p:cNvPr>
          <p:cNvSpPr txBox="1"/>
          <p:nvPr/>
        </p:nvSpPr>
        <p:spPr>
          <a:xfrm>
            <a:off x="4626362" y="1508067"/>
            <a:ext cx="6346438" cy="646331"/>
          </a:xfrm>
          <a:prstGeom prst="rect">
            <a:avLst/>
          </a:prstGeom>
          <a:noFill/>
        </p:spPr>
        <p:txBody>
          <a:bodyPr wrap="square" rtlCol="0">
            <a:spAutoFit/>
          </a:bodyPr>
          <a:lstStyle/>
          <a:p>
            <a:pPr marL="102870" marR="5080">
              <a:spcBef>
                <a:spcPts val="100"/>
              </a:spcBef>
              <a:tabLst>
                <a:tab pos="469265" algn="l"/>
                <a:tab pos="469900" algn="l"/>
              </a:tabLst>
            </a:pPr>
            <a:r>
              <a:rPr lang="en-US" b="1" spc="-5" dirty="0">
                <a:latin typeface="Arial"/>
                <a:cs typeface="Arial"/>
              </a:rPr>
              <a:t>These are two</a:t>
            </a:r>
            <a:r>
              <a:rPr lang="en-US" b="1" spc="-90" dirty="0">
                <a:latin typeface="Arial"/>
                <a:cs typeface="Arial"/>
              </a:rPr>
              <a:t> </a:t>
            </a:r>
            <a:r>
              <a:rPr lang="en-US" b="1" spc="-5" dirty="0">
                <a:latin typeface="Arial"/>
                <a:cs typeface="Arial"/>
              </a:rPr>
              <a:t>examples of </a:t>
            </a:r>
            <a:r>
              <a:rPr lang="en-US" b="1" dirty="0">
                <a:latin typeface="Arial"/>
                <a:cs typeface="Arial"/>
              </a:rPr>
              <a:t>metal </a:t>
            </a:r>
            <a:r>
              <a:rPr lang="en-US" b="1" spc="-5" dirty="0">
                <a:latin typeface="Arial"/>
                <a:cs typeface="Arial"/>
              </a:rPr>
              <a:t>gates from </a:t>
            </a:r>
            <a:r>
              <a:rPr lang="en-US" b="1" spc="-10" dirty="0">
                <a:latin typeface="Arial"/>
                <a:cs typeface="Arial"/>
              </a:rPr>
              <a:t>different</a:t>
            </a:r>
            <a:r>
              <a:rPr lang="en-US" b="1" spc="-25" dirty="0">
                <a:latin typeface="Arial"/>
                <a:cs typeface="Arial"/>
              </a:rPr>
              <a:t> </a:t>
            </a:r>
            <a:r>
              <a:rPr lang="en-US" b="1" spc="-5" dirty="0">
                <a:latin typeface="Arial"/>
                <a:cs typeface="Arial"/>
              </a:rPr>
              <a:t>homeowners.</a:t>
            </a:r>
            <a:endParaRPr lang="en-US" b="1" dirty="0">
              <a:latin typeface="Arial"/>
              <a:cs typeface="Arial"/>
            </a:endParaRPr>
          </a:p>
        </p:txBody>
      </p:sp>
      <p:sp>
        <p:nvSpPr>
          <p:cNvPr id="6" name="Rectangle 5">
            <a:extLst>
              <a:ext uri="{FF2B5EF4-FFF2-40B4-BE49-F238E27FC236}">
                <a16:creationId xmlns:a16="http://schemas.microsoft.com/office/drawing/2014/main" id="{F16977DD-EFDD-574F-5D02-AC19FBF3D6E5}"/>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3CE0580-2B86-5B72-419F-3DC5B53B3151}"/>
              </a:ext>
            </a:extLst>
          </p:cNvPr>
          <p:cNvSpPr txBox="1"/>
          <p:nvPr/>
        </p:nvSpPr>
        <p:spPr>
          <a:xfrm>
            <a:off x="7755871" y="3438729"/>
            <a:ext cx="4326685"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Use non-combustible materials like:</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Aluminum</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Steel</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Wrought Iron</a:t>
            </a:r>
          </a:p>
        </p:txBody>
      </p:sp>
    </p:spTree>
    <p:extLst>
      <p:ext uri="{BB962C8B-B14F-4D97-AF65-F5344CB8AC3E}">
        <p14:creationId xmlns:p14="http://schemas.microsoft.com/office/powerpoint/2010/main" val="466042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DF4F83-ECF2-E322-0599-E7EE015C2AF7}"/>
              </a:ext>
            </a:extLst>
          </p:cNvPr>
          <p:cNvPicPr>
            <a:picLocks noChangeAspect="1"/>
          </p:cNvPicPr>
          <p:nvPr/>
        </p:nvPicPr>
        <p:blipFill>
          <a:blip r:embed="rId2"/>
          <a:stretch>
            <a:fillRect/>
          </a:stretch>
        </p:blipFill>
        <p:spPr>
          <a:xfrm>
            <a:off x="283746" y="1273259"/>
            <a:ext cx="6596461" cy="4951378"/>
          </a:xfrm>
          <a:prstGeom prst="rect">
            <a:avLst/>
          </a:prstGeom>
        </p:spPr>
      </p:pic>
      <p:sp>
        <p:nvSpPr>
          <p:cNvPr id="4" name="Rectangle 3">
            <a:extLst>
              <a:ext uri="{FF2B5EF4-FFF2-40B4-BE49-F238E27FC236}">
                <a16:creationId xmlns:a16="http://schemas.microsoft.com/office/drawing/2014/main" id="{C079687E-F7A2-D0A2-AC8D-DA99DB73A60D}"/>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E14AD8-02CC-410B-0438-7191B1A30FBA}"/>
              </a:ext>
            </a:extLst>
          </p:cNvPr>
          <p:cNvSpPr txBox="1"/>
          <p:nvPr/>
        </p:nvSpPr>
        <p:spPr>
          <a:xfrm>
            <a:off x="188068" y="478500"/>
            <a:ext cx="11802894" cy="523220"/>
          </a:xfrm>
          <a:prstGeom prst="rect">
            <a:avLst/>
          </a:prstGeom>
          <a:noFill/>
        </p:spPr>
        <p:txBody>
          <a:bodyPr wrap="square" rtlCol="0">
            <a:spAutoFit/>
          </a:bodyPr>
          <a:lstStyle/>
          <a:p>
            <a:pPr algn="ctr"/>
            <a:r>
              <a:rPr lang="en-US" sz="2800" b="1" i="1" u="sng" dirty="0">
                <a:solidFill>
                  <a:srgbClr val="0070C0"/>
                </a:solidFill>
                <a:latin typeface="Arial" panose="020B0604020202020204" pitchFamily="34" charset="0"/>
                <a:cs typeface="Arial" panose="020B0604020202020204" pitchFamily="34" charset="0"/>
              </a:rPr>
              <a:t>Preparing The Immediate Zone Around Your Home</a:t>
            </a:r>
          </a:p>
        </p:txBody>
      </p:sp>
      <p:sp>
        <p:nvSpPr>
          <p:cNvPr id="6" name="TextBox 5">
            <a:extLst>
              <a:ext uri="{FF2B5EF4-FFF2-40B4-BE49-F238E27FC236}">
                <a16:creationId xmlns:a16="http://schemas.microsoft.com/office/drawing/2014/main" id="{EC98D53D-B034-0462-9A5C-9507AA4AC0AA}"/>
              </a:ext>
            </a:extLst>
          </p:cNvPr>
          <p:cNvSpPr txBox="1"/>
          <p:nvPr/>
        </p:nvSpPr>
        <p:spPr>
          <a:xfrm>
            <a:off x="6969400" y="1273259"/>
            <a:ext cx="5021563" cy="5314275"/>
          </a:xfrm>
          <a:prstGeom prst="rect">
            <a:avLst/>
          </a:prstGeom>
          <a:noFill/>
        </p:spPr>
        <p:txBody>
          <a:bodyPr wrap="square" rtlCol="0">
            <a:spAutoFit/>
          </a:bodyPr>
          <a:lstStyle/>
          <a:p>
            <a:pPr algn="l">
              <a:spcBef>
                <a:spcPts val="750"/>
              </a:spcBef>
              <a:spcAft>
                <a:spcPts val="750"/>
              </a:spcAft>
            </a:pPr>
            <a:r>
              <a:rPr lang="en-US" b="1" i="0" dirty="0">
                <a:effectLst/>
                <a:latin typeface="Arial" panose="020B0604020202020204" pitchFamily="34" charset="0"/>
                <a:cs typeface="Arial" panose="020B0604020202020204" pitchFamily="34" charset="0"/>
              </a:rPr>
              <a:t>In each zone, the intensity of vegetation management increases as you get closer to your home. The goal is to start at your house and work outward, reaching up to 100 feet or your property line.</a:t>
            </a:r>
          </a:p>
          <a:p>
            <a:pPr marL="285750" indent="-285750" algn="l">
              <a:spcBef>
                <a:spcPts val="750"/>
              </a:spcBef>
              <a:spcAft>
                <a:spcPts val="750"/>
              </a:spcAft>
              <a:buFont typeface="Arial" panose="020B0604020202020204" pitchFamily="34" charset="0"/>
              <a:buChar char="●"/>
            </a:pPr>
            <a:r>
              <a:rPr lang="en-US" b="1" i="0" u="sng" dirty="0">
                <a:solidFill>
                  <a:srgbClr val="FF0000"/>
                </a:solidFill>
                <a:effectLst/>
                <a:latin typeface="Arial" panose="020B0604020202020204" pitchFamily="34" charset="0"/>
                <a:cs typeface="Arial" panose="020B0604020202020204" pitchFamily="34" charset="0"/>
              </a:rPr>
              <a:t>Zone 0:</a:t>
            </a:r>
            <a:r>
              <a:rPr lang="en-US" b="1" i="0" dirty="0">
                <a:solidFill>
                  <a:srgbClr val="FF0000"/>
                </a:solidFill>
                <a:effectLst/>
                <a:latin typeface="Arial" panose="020B0604020202020204" pitchFamily="34" charset="0"/>
                <a:cs typeface="Arial" panose="020B0604020202020204" pitchFamily="34" charset="0"/>
              </a:rPr>
              <a:t>  </a:t>
            </a:r>
            <a:r>
              <a:rPr lang="en-US" b="1" i="0" dirty="0">
                <a:effectLst/>
                <a:latin typeface="Arial" panose="020B0604020202020204" pitchFamily="34" charset="0"/>
                <a:cs typeface="Arial" panose="020B0604020202020204" pitchFamily="34" charset="0"/>
              </a:rPr>
              <a:t>Zone 0 extends 0- 5 feet from your home, focusing on intense fuel reduction, with no combustibles, to protect against ember attacks.  Remove dead leaves and needles.  Use drought tolerant fire resistive plants.  No Fences, Trellises, Gazebos or play Structures.</a:t>
            </a:r>
          </a:p>
          <a:p>
            <a:pPr marL="285750" indent="-285750" algn="l">
              <a:spcBef>
                <a:spcPts val="750"/>
              </a:spcBef>
              <a:spcAft>
                <a:spcPts val="750"/>
              </a:spcAft>
              <a:buFont typeface="Arial" panose="020B0604020202020204" pitchFamily="34" charset="0"/>
              <a:buChar char="●"/>
            </a:pPr>
            <a:r>
              <a:rPr lang="en-US" b="1" i="0" u="sng" dirty="0">
                <a:solidFill>
                  <a:srgbClr val="FF0000"/>
                </a:solidFill>
                <a:effectLst/>
                <a:latin typeface="Arial" panose="020B0604020202020204" pitchFamily="34" charset="0"/>
                <a:cs typeface="Arial" panose="020B0604020202020204" pitchFamily="34" charset="0"/>
              </a:rPr>
              <a:t>Zones 1 &amp; 2: </a:t>
            </a:r>
            <a:r>
              <a:rPr lang="en-US" b="1" i="0" dirty="0">
                <a:effectLst/>
                <a:latin typeface="Arial" panose="020B0604020202020204" pitchFamily="34" charset="0"/>
                <a:cs typeface="Arial" panose="020B0604020202020204" pitchFamily="34" charset="0"/>
              </a:rPr>
              <a:t>These zones cover up to 100 feet around your home. They’re required by law and involve varying levels of vegetation management.  </a:t>
            </a:r>
          </a:p>
          <a:p>
            <a:endParaRPr lang="en-US" dirty="0"/>
          </a:p>
        </p:txBody>
      </p:sp>
    </p:spTree>
    <p:extLst>
      <p:ext uri="{BB962C8B-B14F-4D97-AF65-F5344CB8AC3E}">
        <p14:creationId xmlns:p14="http://schemas.microsoft.com/office/powerpoint/2010/main" val="2547987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50EF06E6-75E3-3466-1FED-40CECCD5C0A9}"/>
              </a:ext>
            </a:extLst>
          </p:cNvPr>
          <p:cNvSpPr/>
          <p:nvPr/>
        </p:nvSpPr>
        <p:spPr>
          <a:xfrm>
            <a:off x="3704057" y="3338200"/>
            <a:ext cx="2895990" cy="3216795"/>
          </a:xfrm>
          <a:prstGeom prst="rect">
            <a:avLst/>
          </a:prstGeom>
          <a:blipFill>
            <a:blip r:embed="rId3" cstate="print"/>
            <a:stretch>
              <a:fillRect/>
            </a:stretch>
          </a:blipFill>
        </p:spPr>
        <p:txBody>
          <a:bodyPr wrap="square" lIns="0" tIns="0" rIns="0" bIns="0" rtlCol="0"/>
          <a:lstStyle/>
          <a:p>
            <a:endParaRPr/>
          </a:p>
        </p:txBody>
      </p:sp>
      <p:sp>
        <p:nvSpPr>
          <p:cNvPr id="7" name="object 2">
            <a:extLst>
              <a:ext uri="{FF2B5EF4-FFF2-40B4-BE49-F238E27FC236}">
                <a16:creationId xmlns:a16="http://schemas.microsoft.com/office/drawing/2014/main" id="{878A7742-875B-270E-872B-064DA24F6DD9}"/>
              </a:ext>
            </a:extLst>
          </p:cNvPr>
          <p:cNvSpPr/>
          <p:nvPr/>
        </p:nvSpPr>
        <p:spPr>
          <a:xfrm>
            <a:off x="264652" y="3313947"/>
            <a:ext cx="3351350" cy="3241048"/>
          </a:xfrm>
          <a:prstGeom prst="rect">
            <a:avLst/>
          </a:prstGeom>
          <a:blipFill>
            <a:blip r:embed="rId4"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A3D2B451-5F10-169F-45D0-7B9CE96310F0}"/>
              </a:ext>
            </a:extLst>
          </p:cNvPr>
          <p:cNvSpPr/>
          <p:nvPr/>
        </p:nvSpPr>
        <p:spPr>
          <a:xfrm>
            <a:off x="6776157" y="3313945"/>
            <a:ext cx="2474406" cy="3241050"/>
          </a:xfrm>
          <a:prstGeom prst="rect">
            <a:avLst/>
          </a:prstGeom>
          <a:blipFill>
            <a:blip r:embed="rId5"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61022EA2-03FD-8AEB-F041-A51478EE6B51}"/>
              </a:ext>
            </a:extLst>
          </p:cNvPr>
          <p:cNvSpPr/>
          <p:nvPr/>
        </p:nvSpPr>
        <p:spPr>
          <a:xfrm>
            <a:off x="9439901" y="3289693"/>
            <a:ext cx="2401714" cy="3241049"/>
          </a:xfrm>
          <a:prstGeom prst="rect">
            <a:avLst/>
          </a:prstGeom>
          <a:blipFill>
            <a:blip r:embed="rId6" cstate="print"/>
            <a:stretch>
              <a:fillRect/>
            </a:stretch>
          </a:blipFill>
        </p:spPr>
        <p:txBody>
          <a:bodyPr wrap="square" lIns="0" tIns="0" rIns="0" bIns="0" rtlCol="0"/>
          <a:lstStyle/>
          <a:p>
            <a:endParaRPr/>
          </a:p>
        </p:txBody>
      </p:sp>
      <p:sp>
        <p:nvSpPr>
          <p:cNvPr id="2" name="Rectangle 1">
            <a:extLst>
              <a:ext uri="{FF2B5EF4-FFF2-40B4-BE49-F238E27FC236}">
                <a16:creationId xmlns:a16="http://schemas.microsoft.com/office/drawing/2014/main" id="{970BB1A8-DB57-4AD2-8C9D-405DB2ED014E}"/>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174A244-7100-8095-BF65-448C5092EE59}"/>
              </a:ext>
            </a:extLst>
          </p:cNvPr>
          <p:cNvSpPr txBox="1"/>
          <p:nvPr/>
        </p:nvSpPr>
        <p:spPr>
          <a:xfrm>
            <a:off x="376881" y="1758166"/>
            <a:ext cx="11699583" cy="369332"/>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b="1" spc="-15" dirty="0">
                <a:solidFill>
                  <a:srgbClr val="FF0000"/>
                </a:solidFill>
                <a:latin typeface="Arial"/>
                <a:cs typeface="Arial"/>
              </a:rPr>
              <a:t>Trimming</a:t>
            </a:r>
            <a:r>
              <a:rPr lang="en-US" b="1" spc="-25" dirty="0">
                <a:solidFill>
                  <a:srgbClr val="FF0000"/>
                </a:solidFill>
                <a:latin typeface="Arial"/>
                <a:cs typeface="Arial"/>
              </a:rPr>
              <a:t> Trees.</a:t>
            </a:r>
            <a:endParaRPr lang="en-US" dirty="0">
              <a:solidFill>
                <a:srgbClr val="FF0000"/>
              </a:solidFill>
              <a:latin typeface="Arial"/>
              <a:cs typeface="Arial"/>
            </a:endParaRPr>
          </a:p>
        </p:txBody>
      </p:sp>
      <p:sp>
        <p:nvSpPr>
          <p:cNvPr id="12" name="TextBox 11">
            <a:extLst>
              <a:ext uri="{FF2B5EF4-FFF2-40B4-BE49-F238E27FC236}">
                <a16:creationId xmlns:a16="http://schemas.microsoft.com/office/drawing/2014/main" id="{C49878E3-4004-68D4-D17D-F6A6AA7CF375}"/>
              </a:ext>
            </a:extLst>
          </p:cNvPr>
          <p:cNvSpPr txBox="1"/>
          <p:nvPr/>
        </p:nvSpPr>
        <p:spPr>
          <a:xfrm>
            <a:off x="376881" y="2440823"/>
            <a:ext cx="11605662" cy="369332"/>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sz="1800" b="1" spc="-5" dirty="0">
                <a:latin typeface="Arial"/>
                <a:cs typeface="Arial"/>
              </a:rPr>
              <a:t> </a:t>
            </a:r>
            <a:r>
              <a:rPr lang="en-US" sz="1800" b="1" spc="-5" dirty="0">
                <a:solidFill>
                  <a:srgbClr val="FF0000"/>
                </a:solidFill>
                <a:latin typeface="Arial"/>
                <a:cs typeface="Arial"/>
              </a:rPr>
              <a:t>Use of Succulents, and plants low to the ground.</a:t>
            </a:r>
          </a:p>
        </p:txBody>
      </p:sp>
      <p:sp>
        <p:nvSpPr>
          <p:cNvPr id="11" name="TextBox 10">
            <a:extLst>
              <a:ext uri="{FF2B5EF4-FFF2-40B4-BE49-F238E27FC236}">
                <a16:creationId xmlns:a16="http://schemas.microsoft.com/office/drawing/2014/main" id="{6224C3FD-7754-E411-E18D-389665AE9D9B}"/>
              </a:ext>
            </a:extLst>
          </p:cNvPr>
          <p:cNvSpPr txBox="1"/>
          <p:nvPr/>
        </p:nvSpPr>
        <p:spPr>
          <a:xfrm>
            <a:off x="98898" y="327258"/>
            <a:ext cx="11994203" cy="523220"/>
          </a:xfrm>
          <a:prstGeom prst="rect">
            <a:avLst/>
          </a:prstGeom>
          <a:noFill/>
        </p:spPr>
        <p:txBody>
          <a:bodyPr wrap="square">
            <a:spAutoFit/>
          </a:bodyPr>
          <a:lstStyle/>
          <a:p>
            <a:pPr marL="12700" marR="80645" algn="ctr">
              <a:lnSpc>
                <a:spcPct val="100000"/>
              </a:lnSpc>
              <a:spcBef>
                <a:spcPts val="100"/>
              </a:spcBef>
            </a:pPr>
            <a:r>
              <a:rPr lang="en-US" sz="2800" b="1" i="1" u="sng" spc="-5" dirty="0">
                <a:solidFill>
                  <a:srgbClr val="0070C0"/>
                </a:solidFill>
                <a:latin typeface="Arial"/>
                <a:cs typeface="Arial"/>
              </a:rPr>
              <a:t>Examples of Immediate Zone Clearance around your</a:t>
            </a:r>
            <a:r>
              <a:rPr lang="en-US" sz="2800" b="1" i="1" u="sng" spc="-90" dirty="0">
                <a:solidFill>
                  <a:srgbClr val="0070C0"/>
                </a:solidFill>
                <a:latin typeface="Arial"/>
                <a:cs typeface="Arial"/>
              </a:rPr>
              <a:t> </a:t>
            </a:r>
            <a:r>
              <a:rPr lang="en-US" sz="2800" b="1" i="1" u="sng" spc="-5" dirty="0">
                <a:solidFill>
                  <a:srgbClr val="0070C0"/>
                </a:solidFill>
                <a:latin typeface="Arial"/>
                <a:cs typeface="Arial"/>
              </a:rPr>
              <a:t>House</a:t>
            </a:r>
            <a:endParaRPr lang="en-US" sz="2800" i="1" u="sng" dirty="0">
              <a:solidFill>
                <a:srgbClr val="0070C0"/>
              </a:solidFill>
              <a:latin typeface="Arial"/>
              <a:cs typeface="Arial"/>
            </a:endParaRPr>
          </a:p>
        </p:txBody>
      </p:sp>
      <p:sp>
        <p:nvSpPr>
          <p:cNvPr id="13" name="TextBox 12">
            <a:extLst>
              <a:ext uri="{FF2B5EF4-FFF2-40B4-BE49-F238E27FC236}">
                <a16:creationId xmlns:a16="http://schemas.microsoft.com/office/drawing/2014/main" id="{245F2F72-F888-07A7-0EB4-F52EAF131E42}"/>
              </a:ext>
            </a:extLst>
          </p:cNvPr>
          <p:cNvSpPr txBox="1"/>
          <p:nvPr/>
        </p:nvSpPr>
        <p:spPr>
          <a:xfrm>
            <a:off x="243961" y="889598"/>
            <a:ext cx="11753485" cy="923330"/>
          </a:xfrm>
          <a:prstGeom prst="rect">
            <a:avLst/>
          </a:prstGeom>
          <a:noFill/>
        </p:spPr>
        <p:txBody>
          <a:bodyPr wrap="square">
            <a:spAutoFit/>
          </a:bodyPr>
          <a:lstStyle/>
          <a:p>
            <a:pPr marL="12700" marR="80645">
              <a:lnSpc>
                <a:spcPct val="100000"/>
              </a:lnSpc>
              <a:spcBef>
                <a:spcPts val="100"/>
              </a:spcBef>
            </a:pPr>
            <a:r>
              <a:rPr lang="en-US" b="1" dirty="0">
                <a:latin typeface="Arial"/>
                <a:cs typeface="Arial"/>
              </a:rPr>
              <a:t>  It is important to keep a defensible space around your yard by:</a:t>
            </a:r>
          </a:p>
          <a:p>
            <a:pPr marL="469900" indent="-351790">
              <a:spcBef>
                <a:spcPts val="5"/>
              </a:spcBef>
              <a:buFontTx/>
              <a:buChar char="●"/>
              <a:tabLst>
                <a:tab pos="469265" algn="l"/>
                <a:tab pos="469900" algn="l"/>
              </a:tabLst>
            </a:pPr>
            <a:r>
              <a:rPr lang="en-US" b="1" spc="-5" dirty="0">
                <a:solidFill>
                  <a:srgbClr val="FF0000"/>
                </a:solidFill>
                <a:latin typeface="Arial"/>
                <a:cs typeface="Arial"/>
              </a:rPr>
              <a:t>No Combustible Material around the home within a 5-foot clearance zone, such as Fiber Door Mats, Storage Bins, Wooden Furniture, Propane Tanks, etc.</a:t>
            </a:r>
          </a:p>
        </p:txBody>
      </p:sp>
      <p:sp>
        <p:nvSpPr>
          <p:cNvPr id="14" name="TextBox 13">
            <a:extLst>
              <a:ext uri="{FF2B5EF4-FFF2-40B4-BE49-F238E27FC236}">
                <a16:creationId xmlns:a16="http://schemas.microsoft.com/office/drawing/2014/main" id="{3FD49632-4524-B10A-63A0-89E84F0A8FA0}"/>
              </a:ext>
            </a:extLst>
          </p:cNvPr>
          <p:cNvSpPr txBox="1"/>
          <p:nvPr/>
        </p:nvSpPr>
        <p:spPr>
          <a:xfrm>
            <a:off x="376881" y="2092265"/>
            <a:ext cx="11581778"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No Fibrous Plants, Shrubbery or Trees. Succulents preferred no more than 2 feet in height.</a:t>
            </a:r>
          </a:p>
        </p:txBody>
      </p:sp>
      <p:sp>
        <p:nvSpPr>
          <p:cNvPr id="15" name="TextBox 14">
            <a:extLst>
              <a:ext uri="{FF2B5EF4-FFF2-40B4-BE49-F238E27FC236}">
                <a16:creationId xmlns:a16="http://schemas.microsoft.com/office/drawing/2014/main" id="{97BD73F3-E03F-8283-061C-CFB84271CEBF}"/>
              </a:ext>
            </a:extLst>
          </p:cNvPr>
          <p:cNvSpPr txBox="1"/>
          <p:nvPr/>
        </p:nvSpPr>
        <p:spPr>
          <a:xfrm>
            <a:off x="376881" y="2802925"/>
            <a:ext cx="11627051" cy="369332"/>
          </a:xfrm>
          <a:prstGeom prst="rect">
            <a:avLst/>
          </a:prstGeom>
          <a:noFill/>
        </p:spPr>
        <p:txBody>
          <a:bodyPr wrap="square" rtlCol="0">
            <a:spAutoFit/>
          </a:bodyPr>
          <a:lstStyle/>
          <a:p>
            <a:pPr marL="285750" indent="-285750">
              <a:buFontTx/>
              <a:buChar char="●"/>
            </a:pPr>
            <a:r>
              <a:rPr lang="en-US" b="1" dirty="0">
                <a:solidFill>
                  <a:srgbClr val="FF0000"/>
                </a:solidFill>
                <a:latin typeface="Arial" panose="020B0604020202020204" pitchFamily="34" charset="0"/>
                <a:cs typeface="Arial" panose="020B0604020202020204" pitchFamily="34" charset="0"/>
              </a:rPr>
              <a:t>No Organic Ground Cover like Bark.  Decorative Rocks or Dirt is preferred.</a:t>
            </a:r>
          </a:p>
        </p:txBody>
      </p:sp>
    </p:spTree>
    <p:extLst>
      <p:ext uri="{BB962C8B-B14F-4D97-AF65-F5344CB8AC3E}">
        <p14:creationId xmlns:p14="http://schemas.microsoft.com/office/powerpoint/2010/main" val="194849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p:bldP spid="12"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B7CF64-191B-A0DD-AA8E-484ADB7A3FF9}"/>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3B1DAB1-F474-4902-5B67-FF1BA946CF6B}"/>
              </a:ext>
            </a:extLst>
          </p:cNvPr>
          <p:cNvSpPr txBox="1"/>
          <p:nvPr/>
        </p:nvSpPr>
        <p:spPr>
          <a:xfrm>
            <a:off x="418289" y="930202"/>
            <a:ext cx="11488364" cy="589892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Part 1.	</a:t>
            </a:r>
            <a:r>
              <a:rPr lang="en-US" b="1" u="sng" dirty="0">
                <a:latin typeface="Arial" panose="020B0604020202020204" pitchFamily="34" charset="0"/>
                <a:cs typeface="Arial" panose="020B0604020202020204" pitchFamily="34" charset="0"/>
              </a:rPr>
              <a:t>Dangers of Wildfires</a:t>
            </a:r>
          </a:p>
          <a:p>
            <a:pPr marL="1257300" lvl="2" indent="-342900">
              <a:lnSpc>
                <a:spcPct val="107000"/>
              </a:lnSpc>
              <a:spcAft>
                <a:spcPts val="800"/>
              </a:spcAft>
              <a:buFont typeface="Arial" panose="020B0604020202020204" pitchFamily="34" charset="0"/>
              <a:buChar char="●"/>
              <a:tabLst>
                <a:tab pos="457200" algn="l"/>
              </a:tabLst>
            </a:pPr>
            <a:r>
              <a:rPr lang="en-US"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Causes of Structure Loss during a Wild</a:t>
            </a:r>
            <a:r>
              <a:rPr lang="en-US" b="1" kern="100" dirty="0">
                <a:solidFill>
                  <a:srgbClr val="FF0000"/>
                </a:solidFill>
                <a:latin typeface="Arial" panose="020B0604020202020204" pitchFamily="34" charset="0"/>
                <a:ea typeface="Calibri" panose="020F0502020204030204" pitchFamily="34" charset="0"/>
                <a:cs typeface="Arial" panose="020B0604020202020204" pitchFamily="34" charset="0"/>
              </a:rPr>
              <a:t>f</a:t>
            </a:r>
            <a:r>
              <a:rPr lang="en-US"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ire.</a:t>
            </a:r>
            <a:endParaRPr lang="en-US" b="1" kern="1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1257300" lvl="2" indent="-342900">
              <a:lnSpc>
                <a:spcPct val="107000"/>
              </a:lnSpc>
              <a:spcAft>
                <a:spcPts val="800"/>
              </a:spcAft>
              <a:buFont typeface="Arial" panose="020B0604020202020204" pitchFamily="34" charset="0"/>
              <a:buChar char="●"/>
              <a:tabLst>
                <a:tab pos="457200" algn="l"/>
              </a:tabLst>
            </a:pPr>
            <a:r>
              <a:rPr lang="en-US"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Rancho Santa Margarita Wild</a:t>
            </a:r>
            <a:r>
              <a:rPr lang="en-US" b="1" kern="100" dirty="0">
                <a:solidFill>
                  <a:srgbClr val="FF0000"/>
                </a:solidFill>
                <a:latin typeface="Arial" panose="020B0604020202020204" pitchFamily="34" charset="0"/>
                <a:ea typeface="Calibri" panose="020F0502020204030204" pitchFamily="34" charset="0"/>
                <a:cs typeface="Arial" panose="020B0604020202020204" pitchFamily="34" charset="0"/>
              </a:rPr>
              <a:t>f</a:t>
            </a:r>
            <a:r>
              <a:rPr lang="en-US"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ire Map.</a:t>
            </a:r>
          </a:p>
          <a:p>
            <a:pPr marL="1257300" lvl="2" indent="-342900">
              <a:lnSpc>
                <a:spcPct val="107000"/>
              </a:lnSpc>
              <a:spcAft>
                <a:spcPts val="800"/>
              </a:spcAft>
              <a:buFont typeface="Arial" panose="020B0604020202020204" pitchFamily="34" charset="0"/>
              <a:buChar char="●"/>
              <a:tabLst>
                <a:tab pos="457200" algn="l"/>
              </a:tabLst>
            </a:pPr>
            <a:r>
              <a:rPr lang="en-US"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Emergency Notification Resources.</a:t>
            </a:r>
            <a:endParaRPr lang="en-US" b="1" dirty="0">
              <a:solidFill>
                <a:srgbClr val="FF0000"/>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Part 2.	</a:t>
            </a:r>
            <a:r>
              <a:rPr lang="en-US" b="1" u="sng" dirty="0">
                <a:latin typeface="Arial" panose="020B0604020202020204" pitchFamily="34" charset="0"/>
                <a:cs typeface="Arial" panose="020B0604020202020204" pitchFamily="34" charset="0"/>
              </a:rPr>
              <a:t>How to prepare yourself and your family for a wildfire emergency.</a:t>
            </a:r>
          </a:p>
          <a:p>
            <a:pPr marL="1257300" lvl="2" indent="-342900">
              <a:lnSpc>
                <a:spcPct val="107000"/>
              </a:lnSpc>
              <a:spcAft>
                <a:spcPts val="800"/>
              </a:spcAft>
              <a:buFont typeface="Arial" panose="020B0604020202020204" pitchFamily="34" charset="0"/>
              <a:buChar char="●"/>
              <a:tabLst>
                <a:tab pos="457200" algn="l"/>
              </a:tabLst>
            </a:pPr>
            <a:r>
              <a:rPr lang="en-US"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Emergency Preparedness Supplies to have on hand.</a:t>
            </a:r>
          </a:p>
          <a:p>
            <a:pPr marL="1257300" lvl="2" indent="-342900">
              <a:lnSpc>
                <a:spcPct val="107000"/>
              </a:lnSpc>
              <a:spcAft>
                <a:spcPts val="800"/>
              </a:spcAft>
              <a:buFont typeface="Arial" panose="020B0604020202020204" pitchFamily="34" charset="0"/>
              <a:buChar char="●"/>
              <a:tabLst>
                <a:tab pos="457200" algn="l"/>
              </a:tabLst>
            </a:pPr>
            <a:r>
              <a:rPr lang="en-US"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Protection of Important Documents.</a:t>
            </a:r>
          </a:p>
          <a:p>
            <a:pPr marL="1257300" lvl="2" indent="-342900">
              <a:lnSpc>
                <a:spcPct val="107000"/>
              </a:lnSpc>
              <a:spcAft>
                <a:spcPts val="800"/>
              </a:spcAft>
              <a:buFont typeface="Arial" panose="020B0604020202020204" pitchFamily="34" charset="0"/>
              <a:buChar char="●"/>
              <a:tabLst>
                <a:tab pos="457200" algn="l"/>
              </a:tabLst>
            </a:pPr>
            <a:r>
              <a:rPr lang="en-US"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Lessons learned from previous Fires.</a:t>
            </a:r>
          </a:p>
          <a:p>
            <a:pPr marL="1257300" lvl="2" indent="-342900">
              <a:lnSpc>
                <a:spcPct val="107000"/>
              </a:lnSpc>
              <a:spcAft>
                <a:spcPts val="800"/>
              </a:spcAft>
              <a:buFont typeface="Arial" panose="020B0604020202020204" pitchFamily="34" charset="0"/>
              <a:buChar char="●"/>
              <a:tabLst>
                <a:tab pos="457200" algn="l"/>
              </a:tabLst>
            </a:pPr>
            <a:r>
              <a:rPr lang="en-US"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Having a Family Evacuation Plan.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Part 3.	</a:t>
            </a:r>
            <a:r>
              <a:rPr lang="en-US" b="1" u="sng" dirty="0">
                <a:latin typeface="Arial" panose="020B0604020202020204" pitchFamily="34" charset="0"/>
                <a:cs typeface="Arial" panose="020B0604020202020204" pitchFamily="34" charset="0"/>
              </a:rPr>
              <a:t>How you can help protect your home by taking measures to Fire Harden it.</a:t>
            </a:r>
          </a:p>
          <a:p>
            <a:pPr marL="1200150" lvl="2" indent="-285750">
              <a:lnSpc>
                <a:spcPct val="107000"/>
              </a:lnSpc>
              <a:spcAft>
                <a:spcPts val="800"/>
              </a:spcAft>
              <a:buFont typeface="Arial" panose="020B0604020202020204" pitchFamily="34" charset="0"/>
              <a:buChar char="●"/>
              <a:tabLst>
                <a:tab pos="457200" algn="l"/>
              </a:tabLst>
            </a:pPr>
            <a:r>
              <a:rPr lang="en-US"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Be Fire Safe – How to Fire Harden your home.</a:t>
            </a:r>
          </a:p>
          <a:p>
            <a:pPr marL="1200150" lvl="2" indent="-285750">
              <a:lnSpc>
                <a:spcPct val="107000"/>
              </a:lnSpc>
              <a:spcAft>
                <a:spcPts val="800"/>
              </a:spcAft>
              <a:buFont typeface="Arial" panose="020B0604020202020204" pitchFamily="34" charset="0"/>
              <a:buChar char="●"/>
              <a:tabLst>
                <a:tab pos="457200" algn="l"/>
              </a:tabLst>
            </a:pPr>
            <a:r>
              <a:rPr lang="en-US" b="1" kern="100" dirty="0">
                <a:solidFill>
                  <a:srgbClr val="FF0000"/>
                </a:solidFill>
                <a:latin typeface="Arial" panose="020B0604020202020204" pitchFamily="34" charset="0"/>
                <a:ea typeface="Calibri" panose="020F0502020204030204" pitchFamily="34" charset="0"/>
                <a:cs typeface="Arial" panose="020B0604020202020204" pitchFamily="34" charset="0"/>
              </a:rPr>
              <a:t>How you may be able to receive a reduction on your Insurance Costs.</a:t>
            </a:r>
            <a:endParaRPr lang="en-US" b="1" dirty="0">
              <a:solidFill>
                <a:srgbClr val="FF0000"/>
              </a:solidFill>
              <a:latin typeface="Arial" panose="020B0604020202020204" pitchFamily="34" charset="0"/>
              <a:cs typeface="Arial" panose="020B0604020202020204" pitchFamily="34" charset="0"/>
            </a:endParaRPr>
          </a:p>
          <a:p>
            <a:pPr marL="342900" indent="-342900">
              <a:buFont typeface="+mj-lt"/>
              <a:buAutoNum type="arabicPeriod"/>
            </a:pPr>
            <a:endParaRPr lang="en-US" b="1" dirty="0">
              <a:latin typeface="Arial" panose="020B0604020202020204" pitchFamily="34" charset="0"/>
              <a:cs typeface="Arial" panose="020B0604020202020204" pitchFamily="34" charset="0"/>
            </a:endParaRPr>
          </a:p>
          <a:p>
            <a:pPr marL="342900" indent="-342900">
              <a:buFont typeface="+mj-lt"/>
              <a:buAutoNum type="arabicPeriod"/>
            </a:pPr>
            <a:endParaRPr lang="en-US" b="1" dirty="0">
              <a:latin typeface="Arial" panose="020B0604020202020204" pitchFamily="34" charset="0"/>
              <a:cs typeface="Arial" panose="020B0604020202020204" pitchFamily="34" charset="0"/>
            </a:endParaRPr>
          </a:p>
        </p:txBody>
      </p:sp>
      <p:pic>
        <p:nvPicPr>
          <p:cNvPr id="1026" name="Picture 2" descr="Light Bulb Education Cartoon Character ...">
            <a:extLst>
              <a:ext uri="{FF2B5EF4-FFF2-40B4-BE49-F238E27FC236}">
                <a16:creationId xmlns:a16="http://schemas.microsoft.com/office/drawing/2014/main" id="{F137176E-3E26-1F84-3CC6-78B7F7067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7270" y="1549846"/>
            <a:ext cx="3102912" cy="32879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A248AC9-AB7B-9EDE-5A33-A88C2E6D522C}"/>
              </a:ext>
            </a:extLst>
          </p:cNvPr>
          <p:cNvSpPr txBox="1"/>
          <p:nvPr/>
        </p:nvSpPr>
        <p:spPr>
          <a:xfrm>
            <a:off x="351817" y="329889"/>
            <a:ext cx="11488365" cy="523220"/>
          </a:xfrm>
          <a:prstGeom prst="rect">
            <a:avLst/>
          </a:prstGeom>
          <a:noFill/>
        </p:spPr>
        <p:txBody>
          <a:bodyPr wrap="square" rtlCol="0">
            <a:spAutoFit/>
          </a:bodyPr>
          <a:lstStyle/>
          <a:p>
            <a:pPr algn="ctr"/>
            <a:r>
              <a:rPr lang="en-US" sz="2800" b="1" i="1" u="sng" dirty="0">
                <a:solidFill>
                  <a:srgbClr val="0070C0"/>
                </a:solidFill>
                <a:latin typeface="Arial" panose="020B0604020202020204" pitchFamily="34" charset="0"/>
                <a:cs typeface="Arial" panose="020B0604020202020204" pitchFamily="34" charset="0"/>
              </a:rPr>
              <a:t>So, What Will You Learn Today?</a:t>
            </a:r>
          </a:p>
        </p:txBody>
      </p:sp>
    </p:spTree>
    <p:extLst>
      <p:ext uri="{BB962C8B-B14F-4D97-AF65-F5344CB8AC3E}">
        <p14:creationId xmlns:p14="http://schemas.microsoft.com/office/powerpoint/2010/main" val="399933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anim calcmode="lin" valueType="num">
                                      <p:cBhvr additive="base">
                                        <p:cTn id="4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anim calcmode="lin" valueType="num">
                                      <p:cBhvr additive="base">
                                        <p:cTn id="5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14" end="14"/>
                                            </p:txEl>
                                          </p:spTgt>
                                        </p:tgtEl>
                                        <p:attrNameLst>
                                          <p:attrName>style.visibility</p:attrName>
                                        </p:attrNameLst>
                                      </p:cBhvr>
                                      <p:to>
                                        <p:strVal val="visible"/>
                                      </p:to>
                                    </p:set>
                                    <p:anim calcmode="lin" valueType="num">
                                      <p:cBhvr additive="base">
                                        <p:cTn id="61"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5C769-B36F-D295-2F0B-05A9E7411F97}"/>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3">
            <a:extLst>
              <a:ext uri="{FF2B5EF4-FFF2-40B4-BE49-F238E27FC236}">
                <a16:creationId xmlns:a16="http://schemas.microsoft.com/office/drawing/2014/main" id="{55104A69-1660-FB59-9236-5211BDF88FFA}"/>
              </a:ext>
            </a:extLst>
          </p:cNvPr>
          <p:cNvSpPr txBox="1"/>
          <p:nvPr/>
        </p:nvSpPr>
        <p:spPr>
          <a:xfrm>
            <a:off x="5875506" y="2493478"/>
            <a:ext cx="6014936" cy="1146468"/>
          </a:xfrm>
          <a:prstGeom prst="rect">
            <a:avLst/>
          </a:prstGeom>
        </p:spPr>
        <p:txBody>
          <a:bodyPr vert="horz" wrap="square" lIns="0" tIns="12700" rIns="0" bIns="0" rtlCol="0">
            <a:spAutoFit/>
          </a:bodyPr>
          <a:lstStyle/>
          <a:p>
            <a:pPr marL="12700" marR="5080" algn="ctr">
              <a:lnSpc>
                <a:spcPct val="100000"/>
              </a:lnSpc>
              <a:spcBef>
                <a:spcPts val="100"/>
              </a:spcBef>
            </a:pPr>
            <a:r>
              <a:rPr lang="en-US" sz="1800" b="1" u="sng" spc="-5" dirty="0">
                <a:latin typeface="Arial"/>
                <a:cs typeface="Arial"/>
              </a:rPr>
              <a:t>The </a:t>
            </a:r>
            <a:r>
              <a:rPr sz="1800" b="1" u="sng" spc="-5" dirty="0">
                <a:latin typeface="Arial"/>
                <a:cs typeface="Arial"/>
              </a:rPr>
              <a:t>California  Fair Plan  </a:t>
            </a:r>
            <a:endParaRPr lang="en-US" sz="1800" b="1" u="sng" spc="-5" dirty="0">
              <a:latin typeface="Arial"/>
              <a:cs typeface="Arial"/>
            </a:endParaRPr>
          </a:p>
          <a:p>
            <a:pPr marL="12700" marR="5080">
              <a:lnSpc>
                <a:spcPct val="100000"/>
              </a:lnSpc>
              <a:spcBef>
                <a:spcPts val="100"/>
              </a:spcBef>
            </a:pPr>
            <a:endParaRPr lang="en-US" b="1" spc="-5" dirty="0">
              <a:latin typeface="Arial"/>
              <a:cs typeface="Arial"/>
            </a:endParaRPr>
          </a:p>
          <a:p>
            <a:pPr marL="12700" marR="5080">
              <a:lnSpc>
                <a:spcPct val="100000"/>
              </a:lnSpc>
              <a:spcBef>
                <a:spcPts val="100"/>
              </a:spcBef>
            </a:pPr>
            <a:r>
              <a:rPr lang="en-US" sz="1800" b="1" spc="-5" dirty="0">
                <a:latin typeface="Arial"/>
                <a:cs typeface="Arial"/>
              </a:rPr>
              <a:t>An Example of a </a:t>
            </a:r>
            <a:r>
              <a:rPr sz="1800" b="1" spc="-5" dirty="0">
                <a:latin typeface="Arial"/>
                <a:cs typeface="Arial"/>
              </a:rPr>
              <a:t>Dwelling</a:t>
            </a:r>
            <a:r>
              <a:rPr sz="1800" b="1" spc="-95" dirty="0">
                <a:latin typeface="Arial"/>
                <a:cs typeface="Arial"/>
              </a:rPr>
              <a:t> </a:t>
            </a:r>
            <a:r>
              <a:rPr sz="1800" b="1" spc="-5" dirty="0">
                <a:latin typeface="Arial"/>
                <a:cs typeface="Arial"/>
              </a:rPr>
              <a:t>Fire</a:t>
            </a:r>
            <a:r>
              <a:rPr lang="en-US" sz="1800" b="1" spc="-5" dirty="0">
                <a:latin typeface="Arial"/>
                <a:cs typeface="Arial"/>
              </a:rPr>
              <a:t> Application</a:t>
            </a:r>
            <a:r>
              <a:rPr sz="1800" b="1" spc="-5" dirty="0">
                <a:latin typeface="Arial"/>
                <a:cs typeface="Arial"/>
              </a:rPr>
              <a:t> </a:t>
            </a:r>
            <a:r>
              <a:rPr sz="1800" b="1" dirty="0">
                <a:latin typeface="Arial"/>
                <a:cs typeface="Arial"/>
              </a:rPr>
              <a:t>for </a:t>
            </a:r>
            <a:r>
              <a:rPr sz="1800" b="1" spc="-10" dirty="0">
                <a:latin typeface="Arial"/>
                <a:cs typeface="Arial"/>
              </a:rPr>
              <a:t>Wildfire </a:t>
            </a:r>
            <a:r>
              <a:rPr sz="1800" b="1" spc="-5" dirty="0">
                <a:latin typeface="Arial"/>
                <a:cs typeface="Arial"/>
              </a:rPr>
              <a:t>Hardening  Discounts</a:t>
            </a:r>
            <a:r>
              <a:rPr lang="en-US" sz="1800" b="1" spc="-5" dirty="0">
                <a:latin typeface="Arial"/>
                <a:cs typeface="Arial"/>
              </a:rPr>
              <a:t>.</a:t>
            </a:r>
            <a:endParaRPr sz="1800" dirty="0">
              <a:latin typeface="Arial"/>
              <a:cs typeface="Arial"/>
            </a:endParaRPr>
          </a:p>
        </p:txBody>
      </p:sp>
      <p:sp>
        <p:nvSpPr>
          <p:cNvPr id="5" name="TextBox 4">
            <a:extLst>
              <a:ext uri="{FF2B5EF4-FFF2-40B4-BE49-F238E27FC236}">
                <a16:creationId xmlns:a16="http://schemas.microsoft.com/office/drawing/2014/main" id="{DEABA209-44D9-B5D2-888C-683692F4C371}"/>
              </a:ext>
            </a:extLst>
          </p:cNvPr>
          <p:cNvSpPr txBox="1"/>
          <p:nvPr/>
        </p:nvSpPr>
        <p:spPr>
          <a:xfrm>
            <a:off x="5299365" y="533400"/>
            <a:ext cx="6591077" cy="1815882"/>
          </a:xfrm>
          <a:prstGeom prst="rect">
            <a:avLst/>
          </a:prstGeom>
          <a:noFill/>
        </p:spPr>
        <p:txBody>
          <a:bodyPr wrap="square" rtlCol="0">
            <a:spAutoFit/>
          </a:bodyPr>
          <a:lstStyle/>
          <a:p>
            <a:r>
              <a:rPr lang="en-US" sz="2800" b="1" i="1" u="sng" dirty="0">
                <a:solidFill>
                  <a:srgbClr val="0070C0"/>
                </a:solidFill>
                <a:latin typeface="Arial" panose="020B0604020202020204" pitchFamily="34" charset="0"/>
                <a:cs typeface="Arial" panose="020B0604020202020204" pitchFamily="34" charset="0"/>
              </a:rPr>
              <a:t>There is a “Possibility” of receiving a reduction in your insurance premiums by fire-hardening your home.</a:t>
            </a:r>
          </a:p>
        </p:txBody>
      </p:sp>
      <p:pic>
        <p:nvPicPr>
          <p:cNvPr id="7" name="Picture 6">
            <a:extLst>
              <a:ext uri="{FF2B5EF4-FFF2-40B4-BE49-F238E27FC236}">
                <a16:creationId xmlns:a16="http://schemas.microsoft.com/office/drawing/2014/main" id="{F030A731-5437-6859-990D-FD951922F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558" y="295262"/>
            <a:ext cx="4890802" cy="6329273"/>
          </a:xfrm>
          <a:prstGeom prst="rect">
            <a:avLst/>
          </a:prstGeom>
        </p:spPr>
      </p:pic>
    </p:spTree>
    <p:extLst>
      <p:ext uri="{BB962C8B-B14F-4D97-AF65-F5344CB8AC3E}">
        <p14:creationId xmlns:p14="http://schemas.microsoft.com/office/powerpoint/2010/main" val="1933216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AAE882-1316-C7F5-ABDC-F057F85EE80F}"/>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2">
            <a:extLst>
              <a:ext uri="{FF2B5EF4-FFF2-40B4-BE49-F238E27FC236}">
                <a16:creationId xmlns:a16="http://schemas.microsoft.com/office/drawing/2014/main" id="{761BE8E0-7447-598F-4924-AD565D0DF8E2}"/>
              </a:ext>
            </a:extLst>
          </p:cNvPr>
          <p:cNvSpPr/>
          <p:nvPr/>
        </p:nvSpPr>
        <p:spPr>
          <a:xfrm>
            <a:off x="194553" y="233465"/>
            <a:ext cx="11802894" cy="6459166"/>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628017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604943-0639-3196-19F0-E01CE05C01B4}"/>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2">
            <a:extLst>
              <a:ext uri="{FF2B5EF4-FFF2-40B4-BE49-F238E27FC236}">
                <a16:creationId xmlns:a16="http://schemas.microsoft.com/office/drawing/2014/main" id="{94E2DF07-9371-D0EA-FD04-DA0108AF6AA7}"/>
              </a:ext>
            </a:extLst>
          </p:cNvPr>
          <p:cNvSpPr txBox="1">
            <a:spLocks/>
          </p:cNvSpPr>
          <p:nvPr/>
        </p:nvSpPr>
        <p:spPr>
          <a:xfrm>
            <a:off x="383268" y="522706"/>
            <a:ext cx="11425464" cy="44371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800" b="1" i="1" u="sng" spc="-5" dirty="0">
                <a:solidFill>
                  <a:srgbClr val="0070C0"/>
                </a:solidFill>
                <a:latin typeface="Arial" panose="020B0604020202020204" pitchFamily="34" charset="0"/>
                <a:cs typeface="Arial" panose="020B0604020202020204" pitchFamily="34" charset="0"/>
              </a:rPr>
              <a:t>CONTINUING</a:t>
            </a:r>
            <a:r>
              <a:rPr lang="en-US" sz="2800" b="1" i="1" u="sng" spc="-90" dirty="0">
                <a:solidFill>
                  <a:srgbClr val="0070C0"/>
                </a:solidFill>
                <a:latin typeface="Arial" panose="020B0604020202020204" pitchFamily="34" charset="0"/>
                <a:cs typeface="Arial" panose="020B0604020202020204" pitchFamily="34" charset="0"/>
              </a:rPr>
              <a:t> </a:t>
            </a:r>
            <a:r>
              <a:rPr lang="en-US" sz="2800" b="1" i="1" u="sng" spc="-5" dirty="0">
                <a:solidFill>
                  <a:srgbClr val="0070C0"/>
                </a:solidFill>
                <a:latin typeface="Arial" panose="020B0604020202020204" pitchFamily="34" charset="0"/>
                <a:cs typeface="Arial" panose="020B0604020202020204" pitchFamily="34" charset="0"/>
              </a:rPr>
              <a:t>EFFORTS</a:t>
            </a:r>
            <a:endParaRPr lang="en-US" sz="2800" b="1" i="1" u="sng" dirty="0">
              <a:solidFill>
                <a:srgbClr val="0070C0"/>
              </a:solidFill>
              <a:latin typeface="Arial" panose="020B0604020202020204" pitchFamily="34" charset="0"/>
              <a:cs typeface="Arial" panose="020B0604020202020204" pitchFamily="34" charset="0"/>
            </a:endParaRPr>
          </a:p>
        </p:txBody>
      </p:sp>
      <p:sp>
        <p:nvSpPr>
          <p:cNvPr id="4" name="object 3">
            <a:extLst>
              <a:ext uri="{FF2B5EF4-FFF2-40B4-BE49-F238E27FC236}">
                <a16:creationId xmlns:a16="http://schemas.microsoft.com/office/drawing/2014/main" id="{5B5866FD-DC9F-3167-FFBA-B6033D60A607}"/>
              </a:ext>
            </a:extLst>
          </p:cNvPr>
          <p:cNvSpPr txBox="1"/>
          <p:nvPr/>
        </p:nvSpPr>
        <p:spPr>
          <a:xfrm>
            <a:off x="457200" y="1890487"/>
            <a:ext cx="11351532" cy="4444807"/>
          </a:xfrm>
          <a:prstGeom prst="rect">
            <a:avLst/>
          </a:prstGeom>
        </p:spPr>
        <p:txBody>
          <a:bodyPr vert="horz" wrap="square" lIns="0" tIns="12700" rIns="0" bIns="0" rtlCol="0">
            <a:spAutoFit/>
          </a:bodyPr>
          <a:lstStyle/>
          <a:p>
            <a:pPr marL="394335" indent="-382270">
              <a:lnSpc>
                <a:spcPct val="100000"/>
              </a:lnSpc>
              <a:spcBef>
                <a:spcPts val="100"/>
              </a:spcBef>
              <a:buChar char="●"/>
              <a:tabLst>
                <a:tab pos="394335" algn="l"/>
                <a:tab pos="394970" algn="l"/>
              </a:tabLst>
            </a:pPr>
            <a:r>
              <a:rPr b="1" spc="-5" dirty="0">
                <a:solidFill>
                  <a:srgbClr val="FF0000"/>
                </a:solidFill>
                <a:latin typeface="Arial"/>
                <a:cs typeface="Arial"/>
              </a:rPr>
              <a:t>Ongoing education on </a:t>
            </a:r>
            <a:r>
              <a:rPr b="1" dirty="0">
                <a:solidFill>
                  <a:srgbClr val="FF0000"/>
                </a:solidFill>
                <a:latin typeface="Arial"/>
                <a:cs typeface="Arial"/>
              </a:rPr>
              <a:t>the </a:t>
            </a:r>
            <a:r>
              <a:rPr b="1" spc="-5" dirty="0">
                <a:solidFill>
                  <a:srgbClr val="FF0000"/>
                </a:solidFill>
                <a:latin typeface="Arial"/>
                <a:cs typeface="Arial"/>
              </a:rPr>
              <a:t>importance of participating in</a:t>
            </a:r>
            <a:r>
              <a:rPr b="1" spc="-150" dirty="0">
                <a:solidFill>
                  <a:srgbClr val="FF0000"/>
                </a:solidFill>
                <a:latin typeface="Arial"/>
                <a:cs typeface="Arial"/>
              </a:rPr>
              <a:t> </a:t>
            </a:r>
            <a:r>
              <a:rPr b="1" spc="-5" dirty="0" err="1">
                <a:solidFill>
                  <a:srgbClr val="FF0000"/>
                </a:solidFill>
                <a:latin typeface="Arial"/>
                <a:cs typeface="Arial"/>
              </a:rPr>
              <a:t>AlertOC</a:t>
            </a:r>
            <a:r>
              <a:rPr lang="en-US" b="1" spc="-5" dirty="0">
                <a:solidFill>
                  <a:srgbClr val="FF0000"/>
                </a:solidFill>
                <a:latin typeface="Arial"/>
                <a:cs typeface="Arial"/>
              </a:rPr>
              <a:t>.</a:t>
            </a:r>
            <a:endParaRPr dirty="0">
              <a:solidFill>
                <a:srgbClr val="FF0000"/>
              </a:solidFill>
              <a:latin typeface="Arial"/>
              <a:cs typeface="Arial"/>
            </a:endParaRPr>
          </a:p>
          <a:p>
            <a:pPr>
              <a:lnSpc>
                <a:spcPct val="100000"/>
              </a:lnSpc>
              <a:spcBef>
                <a:spcPts val="40"/>
              </a:spcBef>
              <a:buFont typeface="Arial"/>
              <a:buChar char="●"/>
            </a:pPr>
            <a:endParaRPr dirty="0">
              <a:solidFill>
                <a:srgbClr val="FF0000"/>
              </a:solidFill>
              <a:latin typeface="Arial"/>
              <a:cs typeface="Arial"/>
            </a:endParaRPr>
          </a:p>
          <a:p>
            <a:pPr marL="394335" indent="-382270">
              <a:lnSpc>
                <a:spcPct val="100000"/>
              </a:lnSpc>
              <a:buChar char="●"/>
              <a:tabLst>
                <a:tab pos="394335" algn="l"/>
                <a:tab pos="394970" algn="l"/>
              </a:tabLst>
            </a:pPr>
            <a:r>
              <a:rPr lang="en-US" b="1" spc="-5" dirty="0">
                <a:solidFill>
                  <a:srgbClr val="FF0000"/>
                </a:solidFill>
                <a:latin typeface="Arial"/>
                <a:cs typeface="Arial"/>
              </a:rPr>
              <a:t>Continuing </a:t>
            </a:r>
            <a:r>
              <a:rPr b="1" spc="-5" dirty="0">
                <a:solidFill>
                  <a:srgbClr val="FF0000"/>
                </a:solidFill>
                <a:latin typeface="Arial"/>
                <a:cs typeface="Arial"/>
              </a:rPr>
              <a:t>Presentations </a:t>
            </a:r>
            <a:r>
              <a:rPr b="1" dirty="0">
                <a:solidFill>
                  <a:srgbClr val="FF0000"/>
                </a:solidFill>
                <a:latin typeface="Arial"/>
                <a:cs typeface="Arial"/>
              </a:rPr>
              <a:t>to </a:t>
            </a:r>
            <a:r>
              <a:rPr b="1" spc="-5" dirty="0">
                <a:solidFill>
                  <a:srgbClr val="FF0000"/>
                </a:solidFill>
                <a:latin typeface="Arial"/>
                <a:cs typeface="Arial"/>
              </a:rPr>
              <a:t>HOAs and our Community</a:t>
            </a:r>
            <a:r>
              <a:rPr b="1" spc="-35" dirty="0">
                <a:solidFill>
                  <a:srgbClr val="FF0000"/>
                </a:solidFill>
                <a:latin typeface="Arial"/>
                <a:cs typeface="Arial"/>
              </a:rPr>
              <a:t> </a:t>
            </a:r>
            <a:r>
              <a:rPr b="1" dirty="0">
                <a:solidFill>
                  <a:srgbClr val="FF0000"/>
                </a:solidFill>
                <a:latin typeface="Arial"/>
                <a:cs typeface="Arial"/>
              </a:rPr>
              <a:t>Members</a:t>
            </a:r>
            <a:r>
              <a:rPr lang="en-US" b="1" dirty="0">
                <a:solidFill>
                  <a:srgbClr val="FF0000"/>
                </a:solidFill>
                <a:latin typeface="Arial"/>
                <a:cs typeface="Arial"/>
              </a:rPr>
              <a:t>.</a:t>
            </a:r>
            <a:endParaRPr dirty="0">
              <a:solidFill>
                <a:srgbClr val="FF0000"/>
              </a:solidFill>
              <a:latin typeface="Arial"/>
              <a:cs typeface="Arial"/>
            </a:endParaRPr>
          </a:p>
          <a:p>
            <a:pPr>
              <a:lnSpc>
                <a:spcPct val="100000"/>
              </a:lnSpc>
              <a:spcBef>
                <a:spcPts val="45"/>
              </a:spcBef>
              <a:buFont typeface="Arial"/>
              <a:buChar char="●"/>
            </a:pPr>
            <a:endParaRPr dirty="0">
              <a:solidFill>
                <a:srgbClr val="FF0000"/>
              </a:solidFill>
              <a:latin typeface="Arial"/>
              <a:cs typeface="Arial"/>
            </a:endParaRPr>
          </a:p>
          <a:p>
            <a:pPr marL="394335" indent="-382270">
              <a:lnSpc>
                <a:spcPct val="100000"/>
              </a:lnSpc>
              <a:buChar char="●"/>
              <a:tabLst>
                <a:tab pos="394335" algn="l"/>
                <a:tab pos="394970" algn="l"/>
              </a:tabLst>
            </a:pPr>
            <a:r>
              <a:rPr b="1" spc="-5" dirty="0">
                <a:solidFill>
                  <a:srgbClr val="FF0000"/>
                </a:solidFill>
                <a:latin typeface="Arial"/>
                <a:cs typeface="Arial"/>
              </a:rPr>
              <a:t>Follow-up on discounts </a:t>
            </a:r>
            <a:r>
              <a:rPr b="1" dirty="0">
                <a:solidFill>
                  <a:srgbClr val="FF0000"/>
                </a:solidFill>
                <a:latin typeface="Arial"/>
                <a:cs typeface="Arial"/>
              </a:rPr>
              <a:t>to the </a:t>
            </a:r>
            <a:r>
              <a:rPr b="1" spc="-5" dirty="0">
                <a:solidFill>
                  <a:srgbClr val="FF0000"/>
                </a:solidFill>
                <a:latin typeface="Arial"/>
                <a:cs typeface="Arial"/>
              </a:rPr>
              <a:t>California Fair Plan</a:t>
            </a:r>
            <a:r>
              <a:rPr b="1" spc="-65" dirty="0">
                <a:solidFill>
                  <a:srgbClr val="FF0000"/>
                </a:solidFill>
                <a:latin typeface="Arial"/>
                <a:cs typeface="Arial"/>
              </a:rPr>
              <a:t> </a:t>
            </a:r>
            <a:r>
              <a:rPr b="1" spc="-5" dirty="0">
                <a:solidFill>
                  <a:srgbClr val="FF0000"/>
                </a:solidFill>
                <a:latin typeface="Arial"/>
                <a:cs typeface="Arial"/>
              </a:rPr>
              <a:t>participants</a:t>
            </a:r>
            <a:r>
              <a:rPr lang="en-US" b="1" spc="-5" dirty="0">
                <a:solidFill>
                  <a:srgbClr val="FF0000"/>
                </a:solidFill>
                <a:latin typeface="Arial"/>
                <a:cs typeface="Arial"/>
              </a:rPr>
              <a:t>.</a:t>
            </a:r>
            <a:endParaRPr dirty="0">
              <a:solidFill>
                <a:srgbClr val="FF0000"/>
              </a:solidFill>
              <a:latin typeface="Arial"/>
              <a:cs typeface="Arial"/>
            </a:endParaRPr>
          </a:p>
          <a:p>
            <a:pPr>
              <a:lnSpc>
                <a:spcPct val="100000"/>
              </a:lnSpc>
              <a:spcBef>
                <a:spcPts val="40"/>
              </a:spcBef>
              <a:buFont typeface="Arial"/>
              <a:buChar char="●"/>
            </a:pPr>
            <a:endParaRPr dirty="0">
              <a:solidFill>
                <a:srgbClr val="FF0000"/>
              </a:solidFill>
              <a:latin typeface="Arial"/>
              <a:cs typeface="Arial"/>
            </a:endParaRPr>
          </a:p>
          <a:p>
            <a:pPr marL="394335" marR="573405" indent="-382270">
              <a:lnSpc>
                <a:spcPct val="100000"/>
              </a:lnSpc>
              <a:buChar char="●"/>
              <a:tabLst>
                <a:tab pos="394970" algn="l"/>
              </a:tabLst>
            </a:pPr>
            <a:r>
              <a:rPr b="1" spc="-10" dirty="0">
                <a:solidFill>
                  <a:srgbClr val="FF0000"/>
                </a:solidFill>
                <a:latin typeface="Arial"/>
                <a:cs typeface="Arial"/>
              </a:rPr>
              <a:t>Working </a:t>
            </a:r>
            <a:r>
              <a:rPr b="1" spc="-5" dirty="0">
                <a:solidFill>
                  <a:srgbClr val="FF0000"/>
                </a:solidFill>
                <a:latin typeface="Arial"/>
                <a:cs typeface="Arial"/>
              </a:rPr>
              <a:t>with </a:t>
            </a:r>
            <a:r>
              <a:rPr b="1" dirty="0">
                <a:solidFill>
                  <a:srgbClr val="FF0000"/>
                </a:solidFill>
                <a:latin typeface="Arial"/>
                <a:cs typeface="Arial"/>
              </a:rPr>
              <a:t>the </a:t>
            </a:r>
            <a:r>
              <a:rPr b="1" spc="-5" dirty="0">
                <a:solidFill>
                  <a:srgbClr val="FF0000"/>
                </a:solidFill>
                <a:latin typeface="Arial"/>
                <a:cs typeface="Arial"/>
              </a:rPr>
              <a:t>State Insurance Commissioner </a:t>
            </a:r>
            <a:r>
              <a:rPr b="1" dirty="0">
                <a:solidFill>
                  <a:srgbClr val="FF0000"/>
                </a:solidFill>
                <a:latin typeface="Arial"/>
                <a:cs typeface="Arial"/>
              </a:rPr>
              <a:t>to </a:t>
            </a:r>
            <a:r>
              <a:rPr b="1" spc="-5" dirty="0">
                <a:solidFill>
                  <a:srgbClr val="FF0000"/>
                </a:solidFill>
                <a:latin typeface="Arial"/>
                <a:cs typeface="Arial"/>
              </a:rPr>
              <a:t>evaluate working with private insurers </a:t>
            </a:r>
            <a:r>
              <a:rPr b="1" dirty="0">
                <a:solidFill>
                  <a:srgbClr val="FF0000"/>
                </a:solidFill>
                <a:latin typeface="Arial"/>
                <a:cs typeface="Arial"/>
              </a:rPr>
              <a:t>to </a:t>
            </a:r>
            <a:r>
              <a:rPr b="1" spc="-5" dirty="0">
                <a:solidFill>
                  <a:srgbClr val="FF0000"/>
                </a:solidFill>
                <a:latin typeface="Arial"/>
                <a:cs typeface="Arial"/>
              </a:rPr>
              <a:t>provide discounts or policy retention </a:t>
            </a:r>
            <a:r>
              <a:rPr b="1" dirty="0">
                <a:solidFill>
                  <a:srgbClr val="FF0000"/>
                </a:solidFill>
                <a:latin typeface="Arial"/>
                <a:cs typeface="Arial"/>
              </a:rPr>
              <a:t>for “fire </a:t>
            </a:r>
            <a:r>
              <a:rPr b="1" spc="-5" dirty="0">
                <a:solidFill>
                  <a:srgbClr val="FF0000"/>
                </a:solidFill>
                <a:latin typeface="Arial"/>
                <a:cs typeface="Arial"/>
              </a:rPr>
              <a:t>hardened”</a:t>
            </a:r>
            <a:r>
              <a:rPr b="1" spc="-25" dirty="0">
                <a:solidFill>
                  <a:srgbClr val="FF0000"/>
                </a:solidFill>
                <a:latin typeface="Arial"/>
                <a:cs typeface="Arial"/>
              </a:rPr>
              <a:t> </a:t>
            </a:r>
            <a:r>
              <a:rPr b="1" spc="-5" dirty="0">
                <a:solidFill>
                  <a:srgbClr val="FF0000"/>
                </a:solidFill>
                <a:latin typeface="Arial"/>
                <a:cs typeface="Arial"/>
              </a:rPr>
              <a:t>homes</a:t>
            </a:r>
            <a:r>
              <a:rPr lang="en-US" b="1" spc="-5" dirty="0">
                <a:solidFill>
                  <a:srgbClr val="FF0000"/>
                </a:solidFill>
                <a:latin typeface="Arial"/>
                <a:cs typeface="Arial"/>
              </a:rPr>
              <a:t>.</a:t>
            </a:r>
            <a:endParaRPr dirty="0">
              <a:solidFill>
                <a:srgbClr val="FF0000"/>
              </a:solidFill>
              <a:latin typeface="Arial"/>
              <a:cs typeface="Arial"/>
            </a:endParaRPr>
          </a:p>
          <a:p>
            <a:pPr>
              <a:lnSpc>
                <a:spcPct val="100000"/>
              </a:lnSpc>
              <a:spcBef>
                <a:spcPts val="45"/>
              </a:spcBef>
              <a:buFont typeface="Arial"/>
              <a:buChar char="●"/>
            </a:pPr>
            <a:endParaRPr dirty="0">
              <a:solidFill>
                <a:srgbClr val="FF0000"/>
              </a:solidFill>
              <a:latin typeface="Arial"/>
              <a:cs typeface="Arial"/>
            </a:endParaRPr>
          </a:p>
          <a:p>
            <a:pPr marL="394335" marR="600075" indent="-382270">
              <a:lnSpc>
                <a:spcPct val="100000"/>
              </a:lnSpc>
              <a:buChar char="●"/>
              <a:tabLst>
                <a:tab pos="394970" algn="l"/>
              </a:tabLst>
            </a:pPr>
            <a:r>
              <a:rPr b="1" spc="-5" dirty="0">
                <a:solidFill>
                  <a:srgbClr val="FF0000"/>
                </a:solidFill>
                <a:latin typeface="Arial"/>
                <a:cs typeface="Arial"/>
              </a:rPr>
              <a:t>Pursui</a:t>
            </a:r>
            <a:r>
              <a:rPr lang="en-US" b="1" spc="-5" dirty="0">
                <a:solidFill>
                  <a:srgbClr val="FF0000"/>
                </a:solidFill>
                <a:latin typeface="Arial"/>
                <a:cs typeface="Arial"/>
              </a:rPr>
              <a:t>t </a:t>
            </a:r>
            <a:r>
              <a:rPr b="1" spc="-5" dirty="0">
                <a:solidFill>
                  <a:srgbClr val="FF0000"/>
                </a:solidFill>
                <a:latin typeface="Arial"/>
                <a:cs typeface="Arial"/>
              </a:rPr>
              <a:t>of State </a:t>
            </a:r>
            <a:r>
              <a:rPr lang="en-US" b="1" spc="-5" dirty="0">
                <a:solidFill>
                  <a:srgbClr val="FF0000"/>
                </a:solidFill>
                <a:latin typeface="Arial"/>
                <a:cs typeface="Arial"/>
              </a:rPr>
              <a:t>G</a:t>
            </a:r>
            <a:r>
              <a:rPr b="1" spc="-5" dirty="0">
                <a:solidFill>
                  <a:srgbClr val="FF0000"/>
                </a:solidFill>
                <a:latin typeface="Arial"/>
                <a:cs typeface="Arial"/>
              </a:rPr>
              <a:t>rant </a:t>
            </a:r>
            <a:r>
              <a:rPr lang="en-US" b="1" spc="-5" dirty="0">
                <a:solidFill>
                  <a:srgbClr val="FF0000"/>
                </a:solidFill>
                <a:latin typeface="Arial"/>
                <a:cs typeface="Arial"/>
              </a:rPr>
              <a:t>F</a:t>
            </a:r>
            <a:r>
              <a:rPr b="1" dirty="0">
                <a:solidFill>
                  <a:srgbClr val="FF0000"/>
                </a:solidFill>
                <a:latin typeface="Arial"/>
                <a:cs typeface="Arial"/>
              </a:rPr>
              <a:t>unding</a:t>
            </a:r>
            <a:r>
              <a:rPr lang="en-US" b="1" dirty="0">
                <a:solidFill>
                  <a:srgbClr val="FF0000"/>
                </a:solidFill>
                <a:latin typeface="Arial"/>
                <a:cs typeface="Arial"/>
              </a:rPr>
              <a:t>,</a:t>
            </a:r>
            <a:r>
              <a:rPr b="1" dirty="0">
                <a:solidFill>
                  <a:srgbClr val="FF0000"/>
                </a:solidFill>
                <a:latin typeface="Arial"/>
                <a:cs typeface="Arial"/>
              </a:rPr>
              <a:t> for </a:t>
            </a:r>
            <a:r>
              <a:rPr b="1" spc="-5" dirty="0">
                <a:solidFill>
                  <a:srgbClr val="FF0000"/>
                </a:solidFill>
                <a:latin typeface="Arial"/>
                <a:cs typeface="Arial"/>
              </a:rPr>
              <a:t>creating more defensible space and </a:t>
            </a:r>
            <a:r>
              <a:rPr b="1" dirty="0">
                <a:solidFill>
                  <a:srgbClr val="FF0000"/>
                </a:solidFill>
                <a:latin typeface="Arial"/>
                <a:cs typeface="Arial"/>
              </a:rPr>
              <a:t>fire </a:t>
            </a:r>
            <a:r>
              <a:rPr b="1" spc="-5" dirty="0">
                <a:solidFill>
                  <a:srgbClr val="FF0000"/>
                </a:solidFill>
                <a:latin typeface="Arial"/>
                <a:cs typeface="Arial"/>
              </a:rPr>
              <a:t>protection</a:t>
            </a:r>
            <a:r>
              <a:rPr lang="en-US" b="1" spc="-5" dirty="0">
                <a:solidFill>
                  <a:srgbClr val="FF0000"/>
                </a:solidFill>
                <a:latin typeface="Arial"/>
                <a:cs typeface="Arial"/>
              </a:rPr>
              <a:t> initiatives </a:t>
            </a:r>
            <a:r>
              <a:rPr b="1" dirty="0">
                <a:solidFill>
                  <a:srgbClr val="FF0000"/>
                </a:solidFill>
                <a:latin typeface="Arial"/>
                <a:cs typeface="Arial"/>
              </a:rPr>
              <a:t>for</a:t>
            </a:r>
            <a:r>
              <a:rPr b="1" spc="-30" dirty="0">
                <a:solidFill>
                  <a:srgbClr val="FF0000"/>
                </a:solidFill>
                <a:latin typeface="Arial"/>
                <a:cs typeface="Arial"/>
              </a:rPr>
              <a:t> </a:t>
            </a:r>
            <a:r>
              <a:rPr b="1" spc="-5" dirty="0">
                <a:solidFill>
                  <a:srgbClr val="FF0000"/>
                </a:solidFill>
                <a:latin typeface="Arial"/>
                <a:cs typeface="Arial"/>
              </a:rPr>
              <a:t>H</a:t>
            </a:r>
            <a:r>
              <a:rPr lang="en-US" b="1" spc="-5" dirty="0">
                <a:solidFill>
                  <a:srgbClr val="FF0000"/>
                </a:solidFill>
                <a:latin typeface="Arial"/>
                <a:cs typeface="Arial"/>
              </a:rPr>
              <a:t>OA</a:t>
            </a:r>
            <a:r>
              <a:rPr b="1" spc="-5" dirty="0">
                <a:solidFill>
                  <a:srgbClr val="FF0000"/>
                </a:solidFill>
                <a:latin typeface="Arial"/>
                <a:cs typeface="Arial"/>
              </a:rPr>
              <a:t>'s</a:t>
            </a:r>
            <a:r>
              <a:rPr lang="en-US" b="1" spc="-5" dirty="0">
                <a:solidFill>
                  <a:srgbClr val="FF0000"/>
                </a:solidFill>
                <a:latin typeface="Arial"/>
                <a:cs typeface="Arial"/>
              </a:rPr>
              <a:t>, possibly lowering their insurance costs.</a:t>
            </a:r>
          </a:p>
          <a:p>
            <a:pPr marL="394335" marR="600075" indent="-382270" algn="just">
              <a:lnSpc>
                <a:spcPct val="100000"/>
              </a:lnSpc>
              <a:buChar char="●"/>
              <a:tabLst>
                <a:tab pos="394970" algn="l"/>
              </a:tabLst>
            </a:pPr>
            <a:endParaRPr lang="en-US" b="1" spc="-5" dirty="0">
              <a:solidFill>
                <a:srgbClr val="FF0000"/>
              </a:solidFill>
              <a:latin typeface="Arial"/>
              <a:cs typeface="Arial"/>
            </a:endParaRPr>
          </a:p>
          <a:p>
            <a:pPr marL="394335" marR="600075" indent="-382270">
              <a:lnSpc>
                <a:spcPct val="100000"/>
              </a:lnSpc>
              <a:buChar char="●"/>
              <a:tabLst>
                <a:tab pos="394970" algn="l"/>
              </a:tabLst>
            </a:pPr>
            <a:r>
              <a:rPr lang="en-US" b="1" spc="-5" dirty="0">
                <a:solidFill>
                  <a:srgbClr val="FF0000"/>
                </a:solidFill>
                <a:latin typeface="Arial"/>
                <a:cs typeface="Arial"/>
              </a:rPr>
              <a:t>Make a concerted effort to work with City Police and Fire Departments in understanding emergency protocols.</a:t>
            </a:r>
          </a:p>
          <a:p>
            <a:pPr marL="394335" marR="600075" indent="-382270" algn="just">
              <a:lnSpc>
                <a:spcPct val="100000"/>
              </a:lnSpc>
              <a:buChar char="●"/>
              <a:tabLst>
                <a:tab pos="394970" algn="l"/>
              </a:tabLst>
            </a:pPr>
            <a:endParaRPr lang="en-US" b="1" spc="-5" dirty="0">
              <a:solidFill>
                <a:srgbClr val="FF0000"/>
              </a:solidFill>
              <a:latin typeface="Arial"/>
              <a:cs typeface="Arial"/>
            </a:endParaRPr>
          </a:p>
          <a:p>
            <a:pPr marL="394335" marR="600075" indent="-382270" algn="just">
              <a:lnSpc>
                <a:spcPct val="100000"/>
              </a:lnSpc>
              <a:buChar char="●"/>
              <a:tabLst>
                <a:tab pos="394970" algn="l"/>
              </a:tabLst>
            </a:pPr>
            <a:r>
              <a:rPr lang="en-US" b="1" spc="-5" dirty="0">
                <a:solidFill>
                  <a:srgbClr val="FF0000"/>
                </a:solidFill>
                <a:latin typeface="Arial"/>
                <a:cs typeface="Arial"/>
              </a:rPr>
              <a:t>Research the opportunity of becoming a Firewise Community.</a:t>
            </a:r>
            <a:endParaRPr dirty="0">
              <a:solidFill>
                <a:srgbClr val="FF0000"/>
              </a:solidFill>
              <a:latin typeface="Arial"/>
              <a:cs typeface="Arial"/>
            </a:endParaRPr>
          </a:p>
        </p:txBody>
      </p:sp>
      <p:sp>
        <p:nvSpPr>
          <p:cNvPr id="5" name="TextBox 4">
            <a:extLst>
              <a:ext uri="{FF2B5EF4-FFF2-40B4-BE49-F238E27FC236}">
                <a16:creationId xmlns:a16="http://schemas.microsoft.com/office/drawing/2014/main" id="{550789AA-D6EF-AEB2-AE83-F6002D50088E}"/>
              </a:ext>
            </a:extLst>
          </p:cNvPr>
          <p:cNvSpPr txBox="1"/>
          <p:nvPr/>
        </p:nvSpPr>
        <p:spPr>
          <a:xfrm>
            <a:off x="383267" y="1243786"/>
            <a:ext cx="11425463" cy="646331"/>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This group is determined to spread the word about Fire Safety and to stay involved in the following actions:</a:t>
            </a:r>
          </a:p>
        </p:txBody>
      </p:sp>
    </p:spTree>
    <p:extLst>
      <p:ext uri="{BB962C8B-B14F-4D97-AF65-F5344CB8AC3E}">
        <p14:creationId xmlns:p14="http://schemas.microsoft.com/office/powerpoint/2010/main" val="42612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3EE25-A775-1107-6271-C20D88CDD460}"/>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EA7513-60D5-FE49-C775-8A9FB8317800}"/>
              </a:ext>
            </a:extLst>
          </p:cNvPr>
          <p:cNvSpPr txBox="1"/>
          <p:nvPr/>
        </p:nvSpPr>
        <p:spPr>
          <a:xfrm>
            <a:off x="275617" y="242154"/>
            <a:ext cx="11640765" cy="523220"/>
          </a:xfrm>
          <a:prstGeom prst="rect">
            <a:avLst/>
          </a:prstGeom>
          <a:noFill/>
        </p:spPr>
        <p:txBody>
          <a:bodyPr wrap="square" rtlCol="0">
            <a:spAutoFit/>
          </a:bodyPr>
          <a:lstStyle/>
          <a:p>
            <a:pPr algn="ctr"/>
            <a:r>
              <a:rPr lang="en-US" sz="2800" b="1" i="1" u="sng"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Resources</a:t>
            </a:r>
          </a:p>
        </p:txBody>
      </p:sp>
      <p:sp>
        <p:nvSpPr>
          <p:cNvPr id="5" name="object 2">
            <a:extLst>
              <a:ext uri="{FF2B5EF4-FFF2-40B4-BE49-F238E27FC236}">
                <a16:creationId xmlns:a16="http://schemas.microsoft.com/office/drawing/2014/main" id="{883CD0D7-8C5D-601E-9E16-CA248B9964B2}"/>
              </a:ext>
            </a:extLst>
          </p:cNvPr>
          <p:cNvSpPr txBox="1"/>
          <p:nvPr/>
        </p:nvSpPr>
        <p:spPr>
          <a:xfrm>
            <a:off x="275617" y="520108"/>
            <a:ext cx="11640766" cy="5983689"/>
          </a:xfrm>
          <a:prstGeom prst="rect">
            <a:avLst/>
          </a:prstGeom>
        </p:spPr>
        <p:txBody>
          <a:bodyPr vert="horz" wrap="square" lIns="0" tIns="12700" rIns="0" bIns="0" rtlCol="0">
            <a:spAutoFit/>
          </a:bodyPr>
          <a:lstStyle/>
          <a:p>
            <a:pPr>
              <a:lnSpc>
                <a:spcPct val="100000"/>
              </a:lnSpc>
              <a:spcBef>
                <a:spcPts val="45"/>
              </a:spcBef>
            </a:pPr>
            <a:endParaRPr dirty="0">
              <a:latin typeface="Arial"/>
              <a:cs typeface="Arial"/>
            </a:endParaRPr>
          </a:p>
          <a:p>
            <a:pPr marL="72390" marR="264795">
              <a:lnSpc>
                <a:spcPct val="100000"/>
              </a:lnSpc>
              <a:spcBef>
                <a:spcPts val="5"/>
              </a:spcBef>
              <a:tabLst>
                <a:tab pos="469265" algn="l"/>
                <a:tab pos="469900" algn="l"/>
              </a:tabLst>
            </a:pPr>
            <a:r>
              <a:rPr b="1" spc="-5" dirty="0">
                <a:latin typeface="Arial"/>
                <a:cs typeface="Arial"/>
              </a:rPr>
              <a:t>The </a:t>
            </a:r>
            <a:r>
              <a:rPr b="1" dirty="0">
                <a:latin typeface="Arial"/>
                <a:cs typeface="Arial"/>
              </a:rPr>
              <a:t>following </a:t>
            </a:r>
            <a:r>
              <a:rPr lang="en-US" b="1" spc="-25" dirty="0">
                <a:latin typeface="Arial"/>
                <a:cs typeface="Arial"/>
              </a:rPr>
              <a:t>website links</a:t>
            </a:r>
            <a:r>
              <a:rPr b="1" spc="-25" dirty="0">
                <a:latin typeface="Arial"/>
                <a:cs typeface="Arial"/>
              </a:rPr>
              <a:t> </a:t>
            </a:r>
            <a:r>
              <a:rPr b="1" spc="-5" dirty="0">
                <a:latin typeface="Arial"/>
                <a:cs typeface="Arial"/>
              </a:rPr>
              <a:t>provide</a:t>
            </a:r>
            <a:r>
              <a:rPr lang="en-US" b="1" spc="-5" dirty="0">
                <a:latin typeface="Arial"/>
                <a:cs typeface="Arial"/>
              </a:rPr>
              <a:t> </a:t>
            </a:r>
            <a:r>
              <a:rPr b="1" spc="-5" dirty="0">
                <a:latin typeface="Arial"/>
                <a:cs typeface="Arial"/>
              </a:rPr>
              <a:t>information </a:t>
            </a:r>
            <a:r>
              <a:rPr lang="en-US" b="1" spc="-5" dirty="0">
                <a:latin typeface="Arial"/>
                <a:cs typeface="Arial"/>
              </a:rPr>
              <a:t>presented during this presentation.</a:t>
            </a:r>
          </a:p>
          <a:p>
            <a:pPr marL="72390" marR="264795">
              <a:lnSpc>
                <a:spcPct val="100000"/>
              </a:lnSpc>
              <a:spcBef>
                <a:spcPts val="5"/>
              </a:spcBef>
              <a:tabLst>
                <a:tab pos="469265" algn="l"/>
                <a:tab pos="469900" algn="l"/>
              </a:tabLst>
            </a:pPr>
            <a:endParaRPr lang="en-US" b="1" spc="-5" dirty="0">
              <a:latin typeface="Arial"/>
              <a:cs typeface="Arial"/>
            </a:endParaRPr>
          </a:p>
          <a:p>
            <a:pPr marL="12700" marR="5080">
              <a:lnSpc>
                <a:spcPct val="100000"/>
              </a:lnSpc>
            </a:pPr>
            <a:r>
              <a:rPr lang="en-US" b="1" u="sng" spc="-5" dirty="0">
                <a:solidFill>
                  <a:srgbClr val="0070C0"/>
                </a:solidFill>
                <a:latin typeface="Arial"/>
                <a:cs typeface="Arial"/>
              </a:rPr>
              <a:t>Alert OC:</a:t>
            </a:r>
            <a:r>
              <a:rPr lang="en-US" b="1" spc="-5" dirty="0">
                <a:latin typeface="Arial"/>
                <a:cs typeface="Arial"/>
              </a:rPr>
              <a:t>	</a:t>
            </a:r>
            <a:r>
              <a:rPr lang="en-US" b="1" u="heavy" spc="-10" dirty="0">
                <a:solidFill>
                  <a:srgbClr val="0000FF"/>
                </a:solidFill>
                <a:uFill>
                  <a:solidFill>
                    <a:srgbClr val="0097A7"/>
                  </a:solidFill>
                </a:uFill>
                <a:latin typeface="Arial"/>
                <a:cs typeface="Arial"/>
                <a:hlinkClick r:id="rId3">
                  <a:extLst>
                    <a:ext uri="{A12FA001-AC4F-418D-AE19-62706E023703}">
                      <ahyp:hlinkClr xmlns:ahyp="http://schemas.microsoft.com/office/drawing/2018/hyperlinkcolor" val="tx"/>
                    </a:ext>
                  </a:extLst>
                </a:hlinkClick>
              </a:rPr>
              <a:t>www.AlertOC.org</a:t>
            </a:r>
            <a:endParaRPr lang="en-US" b="1" u="heavy" spc="-10" dirty="0">
              <a:solidFill>
                <a:srgbClr val="0000FF"/>
              </a:solidFill>
              <a:uFill>
                <a:solidFill>
                  <a:srgbClr val="0097A7"/>
                </a:solidFill>
              </a:uFill>
              <a:latin typeface="Arial"/>
              <a:cs typeface="Arial"/>
            </a:endParaRPr>
          </a:p>
          <a:p>
            <a:pPr marL="12700" marR="5080">
              <a:lnSpc>
                <a:spcPct val="100000"/>
              </a:lnSpc>
            </a:pPr>
            <a:endParaRPr lang="en-US" b="1" u="heavy" spc="-10" dirty="0">
              <a:solidFill>
                <a:srgbClr val="0097A7"/>
              </a:solidFill>
              <a:uFill>
                <a:solidFill>
                  <a:srgbClr val="0097A7"/>
                </a:solidFill>
              </a:uFill>
              <a:latin typeface="Arial"/>
              <a:cs typeface="Arial"/>
            </a:endParaRPr>
          </a:p>
          <a:p>
            <a:pPr marL="12700" marR="5080">
              <a:lnSpc>
                <a:spcPct val="100000"/>
              </a:lnSpc>
            </a:pPr>
            <a:r>
              <a:rPr lang="en-US" b="1" u="sng" spc="-5" dirty="0">
                <a:latin typeface="Arial"/>
                <a:cs typeface="Arial"/>
              </a:rPr>
              <a:t>Watch Duty:</a:t>
            </a:r>
            <a:r>
              <a:rPr lang="en-US" b="1" spc="-5" dirty="0">
                <a:latin typeface="Arial"/>
                <a:cs typeface="Arial"/>
              </a:rPr>
              <a:t>	</a:t>
            </a:r>
            <a:r>
              <a:rPr lang="en-US" b="1" u="sng" spc="-5" dirty="0">
                <a:solidFill>
                  <a:srgbClr val="0000FF"/>
                </a:solidFill>
                <a:latin typeface="Arial"/>
                <a:cs typeface="Arial"/>
              </a:rPr>
              <a:t>https://www.watchduty.org</a:t>
            </a:r>
          </a:p>
          <a:p>
            <a:pPr marL="12700" marR="5080">
              <a:lnSpc>
                <a:spcPct val="100000"/>
              </a:lnSpc>
            </a:pPr>
            <a:endParaRPr lang="en-US" b="1" u="sng" spc="-5" dirty="0">
              <a:latin typeface="Arial"/>
              <a:cs typeface="Arial"/>
            </a:endParaRPr>
          </a:p>
          <a:p>
            <a:pPr marL="12700" marR="5080">
              <a:lnSpc>
                <a:spcPct val="100000"/>
              </a:lnSpc>
            </a:pPr>
            <a:r>
              <a:rPr lang="en-US" b="1" u="sng" spc="-5" dirty="0">
                <a:solidFill>
                  <a:srgbClr val="990000"/>
                </a:solidFill>
                <a:latin typeface="Arial"/>
                <a:cs typeface="Arial"/>
              </a:rPr>
              <a:t>OCFA – Ready/Set/Go:</a:t>
            </a:r>
            <a:r>
              <a:rPr lang="en-US" b="1" spc="-5" dirty="0">
                <a:solidFill>
                  <a:srgbClr val="00B0F0"/>
                </a:solidFill>
                <a:latin typeface="Arial"/>
                <a:cs typeface="Arial"/>
              </a:rPr>
              <a:t>	</a:t>
            </a:r>
            <a:r>
              <a:rPr lang="en-US" b="1" spc="-5" dirty="0">
                <a:solidFill>
                  <a:srgbClr val="0000FF"/>
                </a:solidFill>
                <a:latin typeface="Arial"/>
                <a:cs typeface="Arial"/>
              </a:rPr>
              <a:t>ocfa.org/</a:t>
            </a:r>
            <a:r>
              <a:rPr lang="en-US" b="1" spc="-5" dirty="0" err="1">
                <a:solidFill>
                  <a:srgbClr val="0000FF"/>
                </a:solidFill>
                <a:latin typeface="Arial"/>
                <a:cs typeface="Arial"/>
              </a:rPr>
              <a:t>RSG</a:t>
            </a:r>
            <a:endParaRPr lang="en-US" b="1" spc="-5" dirty="0">
              <a:solidFill>
                <a:srgbClr val="0000FF"/>
              </a:solidFill>
              <a:latin typeface="Arial"/>
              <a:cs typeface="Arial"/>
            </a:endParaRPr>
          </a:p>
          <a:p>
            <a:pPr marL="12700" marR="5080">
              <a:lnSpc>
                <a:spcPct val="100000"/>
              </a:lnSpc>
            </a:pPr>
            <a:endParaRPr lang="en-US" b="1" u="sng" spc="-5" dirty="0">
              <a:solidFill>
                <a:srgbClr val="0000FF"/>
              </a:solidFill>
              <a:latin typeface="Arial"/>
              <a:cs typeface="Arial"/>
            </a:endParaRPr>
          </a:p>
          <a:p>
            <a:pPr marL="12700" marR="5080">
              <a:lnSpc>
                <a:spcPct val="100000"/>
              </a:lnSpc>
            </a:pPr>
            <a:r>
              <a:rPr lang="en-US" b="1" u="sng" spc="-5" dirty="0">
                <a:solidFill>
                  <a:srgbClr val="00B0F0"/>
                </a:solidFill>
                <a:latin typeface="Arial"/>
                <a:cs typeface="Arial"/>
              </a:rPr>
              <a:t>Record of Home Inventory:</a:t>
            </a:r>
            <a:r>
              <a:rPr lang="en-US" b="1" spc="-5" dirty="0">
                <a:solidFill>
                  <a:srgbClr val="00B0F0"/>
                </a:solidFill>
                <a:latin typeface="Arial"/>
                <a:cs typeface="Arial"/>
              </a:rPr>
              <a:t>  </a:t>
            </a:r>
            <a:r>
              <a:rPr lang="en-US" b="1"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https://www.insurance.ca.gov/flipbook/Home-Inventory2020</a:t>
            </a:r>
            <a:endParaRPr lang="en-US" b="1" dirty="0">
              <a:solidFill>
                <a:srgbClr val="0000FF"/>
              </a:solidFill>
              <a:latin typeface="Arial" panose="020B0604020202020204" pitchFamily="34" charset="0"/>
              <a:cs typeface="Arial" panose="020B0604020202020204" pitchFamily="34" charset="0"/>
            </a:endParaRPr>
          </a:p>
          <a:p>
            <a:pPr marL="12700" marR="5080">
              <a:lnSpc>
                <a:spcPct val="100000"/>
              </a:lnSpc>
            </a:pPr>
            <a:endParaRPr lang="en-US" b="1" u="sng" spc="-5" dirty="0">
              <a:latin typeface="Arial"/>
              <a:cs typeface="Arial"/>
            </a:endParaRPr>
          </a:p>
          <a:p>
            <a:pPr marL="12700" marR="5080">
              <a:lnSpc>
                <a:spcPct val="100000"/>
              </a:lnSpc>
            </a:pPr>
            <a:r>
              <a:rPr lang="en-US" b="1" u="sng" spc="-5" dirty="0">
                <a:solidFill>
                  <a:srgbClr val="C00000"/>
                </a:solidFill>
                <a:latin typeface="Arial"/>
                <a:cs typeface="Arial"/>
              </a:rPr>
              <a:t>Top Ten Tips for Finding Insurance:</a:t>
            </a:r>
            <a:r>
              <a:rPr lang="en-US" b="1" spc="-5" dirty="0">
                <a:solidFill>
                  <a:srgbClr val="C00000"/>
                </a:solidFill>
                <a:latin typeface="Arial"/>
                <a:cs typeface="Arial"/>
              </a:rPr>
              <a:t>  </a:t>
            </a:r>
            <a:r>
              <a:rPr lang="en-US" b="1" u="sng" spc="-5" dirty="0">
                <a:solidFill>
                  <a:srgbClr val="0000FF"/>
                </a:solidFill>
                <a:latin typeface="Arial"/>
                <a:cs typeface="Arial"/>
              </a:rPr>
              <a:t>https://www.insurance.ca.gov/01-consumers/105-type/5-residential</a:t>
            </a:r>
          </a:p>
          <a:p>
            <a:pPr marL="72390" marR="264795">
              <a:lnSpc>
                <a:spcPct val="100000"/>
              </a:lnSpc>
              <a:spcBef>
                <a:spcPts val="5"/>
              </a:spcBef>
              <a:tabLst>
                <a:tab pos="469265" algn="l"/>
                <a:tab pos="469900" algn="l"/>
              </a:tabLst>
            </a:pPr>
            <a:endParaRPr lang="en-US" b="1" u="sng" spc="-5" dirty="0">
              <a:solidFill>
                <a:srgbClr val="7030A0"/>
              </a:solidFill>
              <a:latin typeface="Arial"/>
              <a:cs typeface="Arial"/>
            </a:endParaRPr>
          </a:p>
          <a:p>
            <a:pPr marL="72390" marR="264795">
              <a:lnSpc>
                <a:spcPct val="100000"/>
              </a:lnSpc>
              <a:spcBef>
                <a:spcPts val="5"/>
              </a:spcBef>
              <a:tabLst>
                <a:tab pos="469265" algn="l"/>
                <a:tab pos="469900" algn="l"/>
              </a:tabLst>
            </a:pPr>
            <a:r>
              <a:rPr lang="en-US" b="1" u="sng" spc="-5" dirty="0">
                <a:solidFill>
                  <a:srgbClr val="7030A0"/>
                </a:solidFill>
                <a:latin typeface="Arial"/>
                <a:cs typeface="Arial"/>
              </a:rPr>
              <a:t>Vents</a:t>
            </a:r>
            <a:endParaRPr u="sng" dirty="0">
              <a:solidFill>
                <a:srgbClr val="7030A0"/>
              </a:solidFill>
              <a:latin typeface="Arial"/>
              <a:cs typeface="Arial"/>
            </a:endParaRPr>
          </a:p>
          <a:p>
            <a:pPr marL="469900" marR="2618105" indent="-397510">
              <a:lnSpc>
                <a:spcPct val="100000"/>
              </a:lnSpc>
              <a:buChar char="●"/>
              <a:tabLst>
                <a:tab pos="469265" algn="l"/>
                <a:tab pos="469900" algn="l"/>
              </a:tabLst>
            </a:pPr>
            <a:r>
              <a:rPr b="1" spc="-5" dirty="0">
                <a:latin typeface="Arial"/>
                <a:cs typeface="Arial"/>
              </a:rPr>
              <a:t>O’Hagin </a:t>
            </a:r>
            <a:r>
              <a:rPr b="1" spc="-30" dirty="0">
                <a:latin typeface="Arial"/>
                <a:cs typeface="Arial"/>
              </a:rPr>
              <a:t>Vents </a:t>
            </a:r>
            <a:r>
              <a:rPr b="1" dirty="0">
                <a:latin typeface="Arial"/>
                <a:cs typeface="Arial"/>
              </a:rPr>
              <a:t>- </a:t>
            </a:r>
            <a:r>
              <a:rPr b="1" dirty="0">
                <a:solidFill>
                  <a:srgbClr val="0000FF"/>
                </a:solidFill>
                <a:uFill>
                  <a:solidFill>
                    <a:srgbClr val="0000FF"/>
                  </a:solidFill>
                </a:uFill>
                <a:latin typeface="Arial"/>
                <a:cs typeface="Arial"/>
              </a:rPr>
              <a:t> </a:t>
            </a:r>
            <a:r>
              <a:rPr b="1" u="sng" spc="-5" dirty="0">
                <a:solidFill>
                  <a:srgbClr val="0000FF"/>
                </a:solidFill>
                <a:uFill>
                  <a:solidFill>
                    <a:srgbClr val="0000FF"/>
                  </a:solidFill>
                </a:uFill>
                <a:latin typeface="Arial"/>
                <a:cs typeface="Arial"/>
              </a:rPr>
              <a:t>https://ohagin.com/products</a:t>
            </a:r>
            <a:endParaRPr u="sng" dirty="0">
              <a:latin typeface="Arial"/>
              <a:cs typeface="Arial"/>
            </a:endParaRPr>
          </a:p>
          <a:p>
            <a:pPr marL="469900" marR="1806575" indent="-397510">
              <a:lnSpc>
                <a:spcPct val="100000"/>
              </a:lnSpc>
              <a:buChar char="●"/>
              <a:tabLst>
                <a:tab pos="469265" algn="l"/>
                <a:tab pos="469900" algn="l"/>
              </a:tabLst>
            </a:pPr>
            <a:r>
              <a:rPr b="1" spc="-5" dirty="0">
                <a:latin typeface="Arial"/>
                <a:cs typeface="Arial"/>
              </a:rPr>
              <a:t>BrandGuard </a:t>
            </a:r>
            <a:r>
              <a:rPr b="1" spc="-30" dirty="0">
                <a:latin typeface="Arial"/>
                <a:cs typeface="Arial"/>
              </a:rPr>
              <a:t>Vents </a:t>
            </a:r>
            <a:r>
              <a:rPr dirty="0">
                <a:latin typeface="Arial"/>
                <a:cs typeface="Arial"/>
              </a:rPr>
              <a:t>-</a:t>
            </a:r>
            <a:r>
              <a:rPr dirty="0">
                <a:solidFill>
                  <a:srgbClr val="0000FF"/>
                </a:solidFill>
                <a:latin typeface="Arial"/>
                <a:cs typeface="Arial"/>
              </a:rPr>
              <a:t> </a:t>
            </a:r>
            <a:r>
              <a:rPr u="sng" dirty="0">
                <a:solidFill>
                  <a:srgbClr val="0000FF"/>
                </a:solidFill>
                <a:uFill>
                  <a:solidFill>
                    <a:srgbClr val="0000FF"/>
                  </a:solidFill>
                </a:uFill>
                <a:latin typeface="Arial"/>
                <a:cs typeface="Arial"/>
              </a:rPr>
              <a:t> </a:t>
            </a:r>
            <a:r>
              <a:rPr b="1" u="heavy" spc="-10" dirty="0">
                <a:solidFill>
                  <a:srgbClr val="0000FF"/>
                </a:solidFill>
                <a:uFill>
                  <a:solidFill>
                    <a:srgbClr val="0000FF"/>
                  </a:solidFill>
                </a:uFill>
                <a:latin typeface="Arial"/>
                <a:cs typeface="Arial"/>
                <a:hlinkClick r:id="rId5">
                  <a:extLst>
                    <a:ext uri="{A12FA001-AC4F-418D-AE19-62706E023703}">
                      <ahyp:hlinkClr xmlns:ahyp="http://schemas.microsoft.com/office/drawing/2018/hyperlinkcolor" val="tx"/>
                    </a:ext>
                  </a:extLst>
                </a:hlinkClick>
              </a:rPr>
              <a:t>https://www.brandguardvents.com</a:t>
            </a:r>
            <a:endParaRPr b="1" dirty="0">
              <a:solidFill>
                <a:srgbClr val="0000FF"/>
              </a:solidFill>
              <a:latin typeface="Arial"/>
              <a:cs typeface="Arial"/>
            </a:endParaRPr>
          </a:p>
          <a:p>
            <a:pPr marL="469900" marR="3190875" indent="-397510">
              <a:lnSpc>
                <a:spcPct val="100000"/>
              </a:lnSpc>
              <a:buChar char="●"/>
              <a:tabLst>
                <a:tab pos="469265" algn="l"/>
                <a:tab pos="469900" algn="l"/>
              </a:tabLst>
            </a:pPr>
            <a:r>
              <a:rPr b="1" spc="-20" dirty="0">
                <a:latin typeface="Arial"/>
                <a:cs typeface="Arial"/>
              </a:rPr>
              <a:t>Vulcan </a:t>
            </a:r>
            <a:r>
              <a:rPr b="1" spc="-30" dirty="0">
                <a:latin typeface="Arial"/>
                <a:cs typeface="Arial"/>
              </a:rPr>
              <a:t>Vents </a:t>
            </a:r>
            <a:r>
              <a:rPr b="1" dirty="0">
                <a:latin typeface="Arial"/>
                <a:cs typeface="Arial"/>
              </a:rPr>
              <a:t>- </a:t>
            </a:r>
            <a:r>
              <a:rPr b="1" dirty="0">
                <a:solidFill>
                  <a:srgbClr val="0000FF"/>
                </a:solidFill>
                <a:uFill>
                  <a:solidFill>
                    <a:srgbClr val="0000FF"/>
                  </a:solidFill>
                </a:uFill>
                <a:latin typeface="Arial"/>
                <a:cs typeface="Arial"/>
              </a:rPr>
              <a:t> </a:t>
            </a:r>
            <a:r>
              <a:rPr b="1" u="sng" spc="-5" dirty="0">
                <a:solidFill>
                  <a:srgbClr val="0000FF"/>
                </a:solidFill>
                <a:uFill>
                  <a:solidFill>
                    <a:srgbClr val="0000FF"/>
                  </a:solidFill>
                </a:uFill>
                <a:latin typeface="Arial"/>
                <a:cs typeface="Arial"/>
              </a:rPr>
              <a:t>https://vulcanvents.com</a:t>
            </a:r>
            <a:endParaRPr u="sng" dirty="0">
              <a:latin typeface="Arial"/>
              <a:cs typeface="Arial"/>
            </a:endParaRPr>
          </a:p>
          <a:p>
            <a:pPr>
              <a:lnSpc>
                <a:spcPct val="100000"/>
              </a:lnSpc>
              <a:spcBef>
                <a:spcPts val="40"/>
              </a:spcBef>
            </a:pPr>
            <a:endParaRPr dirty="0">
              <a:latin typeface="Arial"/>
              <a:cs typeface="Arial"/>
            </a:endParaRPr>
          </a:p>
          <a:p>
            <a:pPr marL="12700" marR="5080">
              <a:lnSpc>
                <a:spcPct val="100000"/>
              </a:lnSpc>
            </a:pPr>
            <a:r>
              <a:rPr lang="en-US" b="1" u="sng" spc="-5" dirty="0">
                <a:solidFill>
                  <a:srgbClr val="00B050"/>
                </a:solidFill>
                <a:latin typeface="Arial"/>
                <a:cs typeface="Arial"/>
              </a:rPr>
              <a:t>Gutters:</a:t>
            </a:r>
            <a:r>
              <a:rPr lang="en-US" b="1" spc="-5" dirty="0">
                <a:solidFill>
                  <a:srgbClr val="00B050"/>
                </a:solidFill>
                <a:latin typeface="Arial"/>
                <a:cs typeface="Arial"/>
              </a:rPr>
              <a:t>	    </a:t>
            </a:r>
            <a:r>
              <a:rPr lang="en-US" b="1" spc="-5" dirty="0">
                <a:latin typeface="Arial"/>
                <a:cs typeface="Arial"/>
              </a:rPr>
              <a:t>Leaf Filter – </a:t>
            </a:r>
            <a:r>
              <a:rPr lang="en-US" b="1" spc="-5" dirty="0">
                <a:solidFill>
                  <a:srgbClr val="0000FF"/>
                </a:solidFill>
                <a:latin typeface="Arial"/>
                <a:cs typeface="Arial"/>
                <a:hlinkClick r:id="rId6">
                  <a:extLst>
                    <a:ext uri="{A12FA001-AC4F-418D-AE19-62706E023703}">
                      <ahyp:hlinkClr xmlns:ahyp="http://schemas.microsoft.com/office/drawing/2018/hyperlinkcolor" val="tx"/>
                    </a:ext>
                  </a:extLst>
                </a:hlinkClick>
              </a:rPr>
              <a:t>https://LeafFilter.com</a:t>
            </a:r>
            <a:endParaRPr lang="en-US" b="1" spc="-5" dirty="0">
              <a:solidFill>
                <a:srgbClr val="0000FF"/>
              </a:solidFill>
              <a:latin typeface="Arial"/>
              <a:cs typeface="Arial"/>
            </a:endParaRPr>
          </a:p>
          <a:p>
            <a:pPr marL="12700" marR="5080">
              <a:lnSpc>
                <a:spcPct val="100000"/>
              </a:lnSpc>
            </a:pPr>
            <a:endParaRPr lang="en-US" b="1" spc="-5" dirty="0">
              <a:solidFill>
                <a:srgbClr val="0000FF"/>
              </a:solidFill>
              <a:latin typeface="Arial"/>
              <a:cs typeface="Arial"/>
            </a:endParaRPr>
          </a:p>
          <a:p>
            <a:r>
              <a:rPr lang="en-US" sz="1400" b="1" u="sng" spc="-5" dirty="0">
                <a:latin typeface="Arial"/>
                <a:cs typeface="Arial"/>
              </a:rPr>
              <a:t>Please Note</a:t>
            </a:r>
            <a:r>
              <a:rPr lang="en-US" sz="1400" b="1" spc="-5" dirty="0">
                <a:latin typeface="Arial"/>
                <a:cs typeface="Arial"/>
              </a:rPr>
              <a:t>:  Providing the above information on vendors products, is not considered an endorsement by this group, but strictly for informational purposes only.</a:t>
            </a:r>
            <a:endParaRPr lang="en-US" sz="1400" dirty="0">
              <a:latin typeface="Arial"/>
              <a:cs typeface="Arial"/>
            </a:endParaRPr>
          </a:p>
        </p:txBody>
      </p:sp>
    </p:spTree>
    <p:extLst>
      <p:ext uri="{BB962C8B-B14F-4D97-AF65-F5344CB8AC3E}">
        <p14:creationId xmlns:p14="http://schemas.microsoft.com/office/powerpoint/2010/main" val="2235883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575A1851-C57D-BAB9-4FBF-336C2021AB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48BDAF5-8E96-1A0C-E4C7-ACAFBCFFC139}"/>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2">
            <a:extLst>
              <a:ext uri="{FF2B5EF4-FFF2-40B4-BE49-F238E27FC236}">
                <a16:creationId xmlns:a16="http://schemas.microsoft.com/office/drawing/2014/main" id="{811CCE6B-DEB6-7C3E-420C-013D4D2D2D9A}"/>
              </a:ext>
            </a:extLst>
          </p:cNvPr>
          <p:cNvSpPr/>
          <p:nvPr/>
        </p:nvSpPr>
        <p:spPr>
          <a:xfrm>
            <a:off x="262647" y="340468"/>
            <a:ext cx="5953327" cy="6284067"/>
          </a:xfrm>
          <a:prstGeom prst="rect">
            <a:avLst/>
          </a:prstGeom>
          <a:blipFill>
            <a:blip r:embed="rId2" cstate="print"/>
            <a:stretch>
              <a:fillRect/>
            </a:stretch>
          </a:blipFill>
        </p:spPr>
        <p:txBody>
          <a:bodyPr wrap="square" lIns="0" tIns="0" rIns="0" bIns="0" rtlCol="0"/>
          <a:lstStyle/>
          <a:p>
            <a:endParaRPr/>
          </a:p>
        </p:txBody>
      </p:sp>
      <p:sp>
        <p:nvSpPr>
          <p:cNvPr id="4" name="object 3">
            <a:extLst>
              <a:ext uri="{FF2B5EF4-FFF2-40B4-BE49-F238E27FC236}">
                <a16:creationId xmlns:a16="http://schemas.microsoft.com/office/drawing/2014/main" id="{D4B7F7C3-734F-57D9-7A2C-A9B5B6B7BE86}"/>
              </a:ext>
            </a:extLst>
          </p:cNvPr>
          <p:cNvSpPr txBox="1">
            <a:spLocks/>
          </p:cNvSpPr>
          <p:nvPr/>
        </p:nvSpPr>
        <p:spPr>
          <a:xfrm>
            <a:off x="6454302" y="3240040"/>
            <a:ext cx="5311302" cy="188513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000" b="1" i="1" spc="-5" dirty="0">
                <a:solidFill>
                  <a:srgbClr val="0070C0"/>
                </a:solidFill>
                <a:latin typeface="Arial" panose="020B0604020202020204" pitchFamily="34" charset="0"/>
                <a:cs typeface="Arial" panose="020B0604020202020204" pitchFamily="34" charset="0"/>
              </a:rPr>
              <a:t>Thank-you for attending this presentation!</a:t>
            </a:r>
          </a:p>
          <a:p>
            <a:pPr marL="12700">
              <a:lnSpc>
                <a:spcPct val="100000"/>
              </a:lnSpc>
              <a:spcBef>
                <a:spcPts val="100"/>
              </a:spcBef>
            </a:pPr>
            <a:endParaRPr lang="en-US" sz="2000" b="1" i="1" spc="-5" dirty="0">
              <a:solidFill>
                <a:srgbClr val="0070C0"/>
              </a:solidFill>
              <a:latin typeface="Arial" panose="020B0604020202020204" pitchFamily="34" charset="0"/>
              <a:cs typeface="Arial" panose="020B0604020202020204" pitchFamily="34" charset="0"/>
            </a:endParaRPr>
          </a:p>
          <a:p>
            <a:pPr marL="12700">
              <a:lnSpc>
                <a:spcPct val="100000"/>
              </a:lnSpc>
              <a:spcBef>
                <a:spcPts val="100"/>
              </a:spcBef>
            </a:pPr>
            <a:r>
              <a:rPr lang="en-US" sz="2000" b="1" i="1" spc="-5" dirty="0">
                <a:solidFill>
                  <a:srgbClr val="0070C0"/>
                </a:solidFill>
                <a:latin typeface="Arial" panose="020B0604020202020204" pitchFamily="34" charset="0"/>
                <a:cs typeface="Arial" panose="020B0604020202020204" pitchFamily="34" charset="0"/>
              </a:rPr>
              <a:t>We hope you have come away with some ideas and information to help protect your family and your home in the event of a Wildfire.</a:t>
            </a:r>
          </a:p>
        </p:txBody>
      </p:sp>
      <p:sp>
        <p:nvSpPr>
          <p:cNvPr id="5" name="object 3">
            <a:extLst>
              <a:ext uri="{FF2B5EF4-FFF2-40B4-BE49-F238E27FC236}">
                <a16:creationId xmlns:a16="http://schemas.microsoft.com/office/drawing/2014/main" id="{90DD36F9-3CD0-FB1F-C8E9-CD56ABB52198}"/>
              </a:ext>
            </a:extLst>
          </p:cNvPr>
          <p:cNvSpPr txBox="1">
            <a:spLocks/>
          </p:cNvSpPr>
          <p:nvPr/>
        </p:nvSpPr>
        <p:spPr>
          <a:xfrm>
            <a:off x="6551376" y="1814736"/>
            <a:ext cx="5311302" cy="44371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800" b="1" i="1" u="sng" spc="-5" dirty="0">
                <a:solidFill>
                  <a:srgbClr val="0070C0"/>
                </a:solidFill>
                <a:latin typeface="Arial" panose="020B0604020202020204" pitchFamily="34" charset="0"/>
                <a:cs typeface="Arial" panose="020B0604020202020204" pitchFamily="34" charset="0"/>
              </a:rPr>
              <a:t>QUESTIONS AND COMMENTS</a:t>
            </a:r>
          </a:p>
        </p:txBody>
      </p:sp>
    </p:spTree>
    <p:extLst>
      <p:ext uri="{BB962C8B-B14F-4D97-AF65-F5344CB8AC3E}">
        <p14:creationId xmlns:p14="http://schemas.microsoft.com/office/powerpoint/2010/main" val="362355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098" name="Picture 74" descr="New insurance rules mean homeowners ...">
            <a:extLst>
              <a:ext uri="{FF2B5EF4-FFF2-40B4-BE49-F238E27FC236}">
                <a16:creationId xmlns:a16="http://schemas.microsoft.com/office/drawing/2014/main" id="{1171CC8B-14E1-108D-3CA7-57686B4D7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23" y="1453800"/>
            <a:ext cx="3763394"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New Los Angeles-area fire prompts more ...">
            <a:extLst>
              <a:ext uri="{FF2B5EF4-FFF2-40B4-BE49-F238E27FC236}">
                <a16:creationId xmlns:a16="http://schemas.microsoft.com/office/drawing/2014/main" id="{D3C08CBA-A0CB-F47A-25E5-68DA0B3F9D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137" y="3720240"/>
            <a:ext cx="3763394" cy="25043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34E00ED-6E77-C78B-1628-1D453DE36BEF}"/>
              </a:ext>
            </a:extLst>
          </p:cNvPr>
          <p:cNvSpPr txBox="1"/>
          <p:nvPr/>
        </p:nvSpPr>
        <p:spPr>
          <a:xfrm>
            <a:off x="453599" y="5825894"/>
            <a:ext cx="2426734" cy="307777"/>
          </a:xfrm>
          <a:prstGeom prst="rect">
            <a:avLst/>
          </a:prstGeom>
          <a:noFill/>
        </p:spPr>
        <p:txBody>
          <a:bodyPr wrap="square" rtlCol="0">
            <a:spAutoFit/>
          </a:bodyPr>
          <a:lstStyle/>
          <a:p>
            <a:r>
              <a:rPr lang="en-US" sz="1400" b="1" dirty="0">
                <a:solidFill>
                  <a:schemeClr val="bg1"/>
                </a:solidFill>
              </a:rPr>
              <a:t>Courtesy The Press Democrat</a:t>
            </a:r>
          </a:p>
        </p:txBody>
      </p:sp>
      <p:pic>
        <p:nvPicPr>
          <p:cNvPr id="1106" name="Picture 82" descr="Aerial footage reveals destruction amid ...">
            <a:extLst>
              <a:ext uri="{FF2B5EF4-FFF2-40B4-BE49-F238E27FC236}">
                <a16:creationId xmlns:a16="http://schemas.microsoft.com/office/drawing/2014/main" id="{DA9A3E08-5B6E-C5DB-1B2F-BB6235D94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7203" y="1445430"/>
            <a:ext cx="3716379" cy="227481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D2CDEEF-B43A-A3D2-2C9F-4257C3A03C34}"/>
              </a:ext>
            </a:extLst>
          </p:cNvPr>
          <p:cNvSpPr txBox="1"/>
          <p:nvPr/>
        </p:nvSpPr>
        <p:spPr>
          <a:xfrm>
            <a:off x="309137" y="35657"/>
            <a:ext cx="11573727" cy="1261884"/>
          </a:xfrm>
          <a:prstGeom prst="rect">
            <a:avLst/>
          </a:prstGeom>
          <a:solidFill>
            <a:srgbClr val="FFFF00"/>
          </a:solidFill>
        </p:spPr>
        <p:txBody>
          <a:bodyPr wrap="square" rtlCol="0">
            <a:spAutoFit/>
          </a:bodyPr>
          <a:lstStyle/>
          <a:p>
            <a:pPr algn="ctr"/>
            <a:endParaRPr lang="en-US" sz="2800" b="1" dirty="0">
              <a:solidFill>
                <a:srgbClr val="FF0000"/>
              </a:solidFill>
            </a:endParaRPr>
          </a:p>
          <a:p>
            <a:pPr algn="ctr"/>
            <a:endParaRPr lang="en-US" sz="2800" b="1" dirty="0">
              <a:solidFill>
                <a:srgbClr val="FF0000"/>
              </a:solidFill>
            </a:endParaRPr>
          </a:p>
          <a:p>
            <a:r>
              <a:rPr lang="en-US" sz="2000" b="1" dirty="0">
                <a:solidFill>
                  <a:srgbClr val="FF0000"/>
                </a:solidFill>
                <a:latin typeface="Arial" panose="020B0604020202020204" pitchFamily="34" charset="0"/>
                <a:cs typeface="Arial" panose="020B0604020202020204" pitchFamily="34" charset="0"/>
              </a:rPr>
              <a:t>Could your neighborhood look like this following a Wildfire?</a:t>
            </a:r>
          </a:p>
        </p:txBody>
      </p:sp>
      <p:sp>
        <p:nvSpPr>
          <p:cNvPr id="25" name="TextBox 24">
            <a:extLst>
              <a:ext uri="{FF2B5EF4-FFF2-40B4-BE49-F238E27FC236}">
                <a16:creationId xmlns:a16="http://schemas.microsoft.com/office/drawing/2014/main" id="{342C514D-8A44-04E1-BB31-1EA452E5ADA6}"/>
              </a:ext>
            </a:extLst>
          </p:cNvPr>
          <p:cNvSpPr txBox="1"/>
          <p:nvPr/>
        </p:nvSpPr>
        <p:spPr>
          <a:xfrm>
            <a:off x="4422648" y="3275111"/>
            <a:ext cx="1748493" cy="307777"/>
          </a:xfrm>
          <a:prstGeom prst="rect">
            <a:avLst/>
          </a:prstGeom>
          <a:noFill/>
        </p:spPr>
        <p:txBody>
          <a:bodyPr wrap="square" rtlCol="0">
            <a:spAutoFit/>
          </a:bodyPr>
          <a:lstStyle/>
          <a:p>
            <a:r>
              <a:rPr lang="en-US" sz="1400" b="1" dirty="0">
                <a:solidFill>
                  <a:schemeClr val="bg1"/>
                </a:solidFill>
              </a:rPr>
              <a:t>Courtesy You Tube</a:t>
            </a:r>
          </a:p>
        </p:txBody>
      </p:sp>
      <p:sp>
        <p:nvSpPr>
          <p:cNvPr id="26" name="TextBox 25">
            <a:extLst>
              <a:ext uri="{FF2B5EF4-FFF2-40B4-BE49-F238E27FC236}">
                <a16:creationId xmlns:a16="http://schemas.microsoft.com/office/drawing/2014/main" id="{8DB77782-69CC-F5DC-EC82-6E8DE07167CD}"/>
              </a:ext>
            </a:extLst>
          </p:cNvPr>
          <p:cNvSpPr txBox="1"/>
          <p:nvPr/>
        </p:nvSpPr>
        <p:spPr>
          <a:xfrm>
            <a:off x="4187115" y="3770594"/>
            <a:ext cx="7665870" cy="2185214"/>
          </a:xfrm>
          <a:prstGeom prst="rect">
            <a:avLst/>
          </a:prstGeom>
          <a:noFill/>
        </p:spPr>
        <p:txBody>
          <a:bodyPr wrap="square" rtlCol="0">
            <a:spAutoFit/>
          </a:bodyPr>
          <a:lstStyle/>
          <a:p>
            <a:r>
              <a:rPr lang="en-US" sz="1700" b="1" i="0" dirty="0">
                <a:effectLst/>
                <a:latin typeface="Arial" panose="020B0604020202020204" pitchFamily="34" charset="0"/>
                <a:cs typeface="Arial" panose="020B0604020202020204" pitchFamily="34" charset="0"/>
              </a:rPr>
              <a:t>When we think about wildfires, we generally envision huge walls of flames engulfing homes. The reality is, that most homes do not ignite from direct contact with a flame front. In fact, it’s estimated that 90% of homes are destroyed indirectly by </a:t>
            </a:r>
            <a:r>
              <a:rPr lang="en-US" sz="1700" b="1" i="0" u="sng" dirty="0">
                <a:solidFill>
                  <a:srgbClr val="FF0000"/>
                </a:solidFill>
                <a:effectLst/>
                <a:latin typeface="Arial" panose="020B0604020202020204" pitchFamily="34" charset="0"/>
                <a:cs typeface="Arial" panose="020B0604020202020204" pitchFamily="34" charset="0"/>
              </a:rPr>
              <a:t>wind-borne embers</a:t>
            </a:r>
            <a:r>
              <a:rPr lang="en-US" sz="1700" b="1" i="0" dirty="0">
                <a:solidFill>
                  <a:srgbClr val="FF0000"/>
                </a:solidFill>
                <a:effectLst/>
                <a:latin typeface="Arial" panose="020B0604020202020204" pitchFamily="34" charset="0"/>
                <a:cs typeface="Arial" panose="020B0604020202020204" pitchFamily="34" charset="0"/>
              </a:rPr>
              <a:t> </a:t>
            </a:r>
            <a:r>
              <a:rPr lang="en-US" sz="1700" b="1" i="0" dirty="0">
                <a:effectLst/>
                <a:latin typeface="Arial" panose="020B0604020202020204" pitchFamily="34" charset="0"/>
                <a:cs typeface="Arial" panose="020B0604020202020204" pitchFamily="34" charset="0"/>
              </a:rPr>
              <a:t>that are carried ahead of the fire perimeter and enter the home. When the heat generated by an intense wildfire is combined with wind, small burning embers can travel several miles away from the fire perimeter and start a new fire in a different location.</a:t>
            </a:r>
            <a:endParaRPr lang="en-US" sz="17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722960A-8AD6-F6E9-BB1F-2BAF553D7601}"/>
              </a:ext>
            </a:extLst>
          </p:cNvPr>
          <p:cNvSpPr txBox="1"/>
          <p:nvPr/>
        </p:nvSpPr>
        <p:spPr>
          <a:xfrm>
            <a:off x="345023" y="3299882"/>
            <a:ext cx="1885795" cy="307777"/>
          </a:xfrm>
          <a:prstGeom prst="rect">
            <a:avLst/>
          </a:prstGeom>
          <a:noFill/>
        </p:spPr>
        <p:txBody>
          <a:bodyPr wrap="square" rtlCol="0">
            <a:spAutoFit/>
          </a:bodyPr>
          <a:lstStyle/>
          <a:p>
            <a:r>
              <a:rPr lang="en-US" sz="1400" b="1" dirty="0">
                <a:solidFill>
                  <a:schemeClr val="bg1"/>
                </a:solidFill>
              </a:rPr>
              <a:t>Courtesy Raltor.com</a:t>
            </a:r>
          </a:p>
        </p:txBody>
      </p:sp>
      <p:sp>
        <p:nvSpPr>
          <p:cNvPr id="2" name="TextBox 1">
            <a:extLst>
              <a:ext uri="{FF2B5EF4-FFF2-40B4-BE49-F238E27FC236}">
                <a16:creationId xmlns:a16="http://schemas.microsoft.com/office/drawing/2014/main" id="{96F73C67-757B-159C-C1F0-A99B3A8BB98B}"/>
              </a:ext>
            </a:extLst>
          </p:cNvPr>
          <p:cNvSpPr txBox="1"/>
          <p:nvPr/>
        </p:nvSpPr>
        <p:spPr>
          <a:xfrm>
            <a:off x="0" y="310348"/>
            <a:ext cx="12191999" cy="523220"/>
          </a:xfrm>
          <a:prstGeom prst="rect">
            <a:avLst/>
          </a:prstGeom>
          <a:noFill/>
        </p:spPr>
        <p:txBody>
          <a:bodyPr wrap="square" rtlCol="0">
            <a:spAutoFit/>
          </a:bodyPr>
          <a:lstStyle/>
          <a:p>
            <a:pPr algn="ctr"/>
            <a:r>
              <a:rPr lang="en-US" sz="2800" b="1" i="1" u="sng" dirty="0">
                <a:solidFill>
                  <a:srgbClr val="0070C0"/>
                </a:solidFill>
                <a:latin typeface="Arial" panose="020B0604020202020204" pitchFamily="34" charset="0"/>
                <a:cs typeface="Arial" panose="020B0604020202020204" pitchFamily="34" charset="0"/>
              </a:rPr>
              <a:t>Causes of Structure Loss During Wildfires</a:t>
            </a:r>
          </a:p>
        </p:txBody>
      </p:sp>
      <p:sp>
        <p:nvSpPr>
          <p:cNvPr id="3" name="Rectangle 2">
            <a:extLst>
              <a:ext uri="{FF2B5EF4-FFF2-40B4-BE49-F238E27FC236}">
                <a16:creationId xmlns:a16="http://schemas.microsoft.com/office/drawing/2014/main" id="{65473E03-4D25-7227-623E-427115E40AAD}"/>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CBD4B0E-318F-A1C8-223F-CC6A26D8E10E}"/>
              </a:ext>
            </a:extLst>
          </p:cNvPr>
          <p:cNvSpPr txBox="1"/>
          <p:nvPr/>
        </p:nvSpPr>
        <p:spPr>
          <a:xfrm>
            <a:off x="8550576" y="898251"/>
            <a:ext cx="3016432" cy="400110"/>
          </a:xfrm>
          <a:prstGeom prst="rect">
            <a:avLst/>
          </a:prstGeom>
          <a:noFill/>
        </p:spPr>
        <p:txBody>
          <a:bodyPr wrap="square" rtlCol="0">
            <a:spAutoFit/>
          </a:bodyPr>
          <a:lstStyle/>
          <a:p>
            <a:pPr algn="ctr"/>
            <a:r>
              <a:rPr lang="en-US" sz="2000" b="1" u="sng" dirty="0">
                <a:solidFill>
                  <a:srgbClr val="FF0000"/>
                </a:solidFill>
                <a:latin typeface="Arial" panose="020B0604020202020204" pitchFamily="34" charset="0"/>
                <a:cs typeface="Arial" panose="020B0604020202020204" pitchFamily="34" charset="0"/>
              </a:rPr>
              <a:t>Unfortunately - Yes!!!!</a:t>
            </a:r>
          </a:p>
        </p:txBody>
      </p:sp>
      <p:sp>
        <p:nvSpPr>
          <p:cNvPr id="5" name="TextBox 4">
            <a:extLst>
              <a:ext uri="{FF2B5EF4-FFF2-40B4-BE49-F238E27FC236}">
                <a16:creationId xmlns:a16="http://schemas.microsoft.com/office/drawing/2014/main" id="{A558A314-1637-9C60-6AF8-65867DABE3D4}"/>
              </a:ext>
            </a:extLst>
          </p:cNvPr>
          <p:cNvSpPr txBox="1"/>
          <p:nvPr/>
        </p:nvSpPr>
        <p:spPr>
          <a:xfrm>
            <a:off x="7870950" y="1387157"/>
            <a:ext cx="4096619" cy="2446824"/>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These pictures are of the 2025 Pacific Palisades and Eaton Fires. There were 6,822 structures destroyed in the Palisades Fire, 9,418 in the Eaton Fire, and 29 people lost their lives.  Nothing can prepare you for what took place, </a:t>
            </a:r>
            <a:r>
              <a:rPr lang="en-US" sz="1700" b="1" u="sng" dirty="0">
                <a:latin typeface="Arial" panose="020B0604020202020204" pitchFamily="34" charset="0"/>
                <a:cs typeface="Arial" panose="020B0604020202020204" pitchFamily="34" charset="0"/>
              </a:rPr>
              <a:t>but</a:t>
            </a:r>
            <a:r>
              <a:rPr lang="en-US" sz="1700" b="1" dirty="0">
                <a:latin typeface="Arial" panose="020B0604020202020204" pitchFamily="34" charset="0"/>
                <a:cs typeface="Arial" panose="020B0604020202020204" pitchFamily="34" charset="0"/>
              </a:rPr>
              <a:t> there is a chance, that more homes could have been saved through Fire Home Hardening.</a:t>
            </a:r>
          </a:p>
        </p:txBody>
      </p:sp>
    </p:spTree>
    <p:extLst>
      <p:ext uri="{BB962C8B-B14F-4D97-AF65-F5344CB8AC3E}">
        <p14:creationId xmlns:p14="http://schemas.microsoft.com/office/powerpoint/2010/main" val="199714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03CFE1CB-F9CF-02FA-C61D-59150CAEB214}"/>
              </a:ext>
            </a:extLst>
          </p:cNvPr>
          <p:cNvSpPr txBox="1">
            <a:spLocks/>
          </p:cNvSpPr>
          <p:nvPr/>
        </p:nvSpPr>
        <p:spPr>
          <a:xfrm>
            <a:off x="200025" y="130743"/>
            <a:ext cx="11791950" cy="113364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endParaRPr lang="en-US" sz="2800" b="1" i="1" spc="-5" dirty="0">
              <a:latin typeface="Arial" panose="020B0604020202020204" pitchFamily="34" charset="0"/>
              <a:cs typeface="Arial" panose="020B0604020202020204" pitchFamily="34" charset="0"/>
            </a:endParaRPr>
          </a:p>
          <a:p>
            <a:pPr marL="12700">
              <a:lnSpc>
                <a:spcPct val="100000"/>
              </a:lnSpc>
              <a:spcBef>
                <a:spcPts val="100"/>
              </a:spcBef>
            </a:pPr>
            <a:endParaRPr lang="en-US" spc="-5" dirty="0"/>
          </a:p>
        </p:txBody>
      </p:sp>
      <p:sp>
        <p:nvSpPr>
          <p:cNvPr id="4" name="TextBox 3">
            <a:extLst>
              <a:ext uri="{FF2B5EF4-FFF2-40B4-BE49-F238E27FC236}">
                <a16:creationId xmlns:a16="http://schemas.microsoft.com/office/drawing/2014/main" id="{0F43FDAA-AE8C-FF98-769B-EB52B4C64E26}"/>
              </a:ext>
            </a:extLst>
          </p:cNvPr>
          <p:cNvSpPr txBox="1"/>
          <p:nvPr/>
        </p:nvSpPr>
        <p:spPr>
          <a:xfrm>
            <a:off x="453987" y="919420"/>
            <a:ext cx="6481053" cy="523220"/>
          </a:xfrm>
          <a:prstGeom prst="rect">
            <a:avLst/>
          </a:prstGeom>
          <a:noFill/>
        </p:spPr>
        <p:txBody>
          <a:bodyPr wrap="square" rtlCol="0">
            <a:spAutoFit/>
          </a:bodyPr>
          <a:lstStyle/>
          <a:p>
            <a:r>
              <a:rPr lang="en-US" sz="2800" b="1" u="sng" dirty="0">
                <a:solidFill>
                  <a:srgbClr val="FF0000"/>
                </a:solidFill>
              </a:rPr>
              <a:t>Enroll in Alert OC</a:t>
            </a:r>
            <a:r>
              <a:rPr lang="en-US" sz="2800" b="1" dirty="0">
                <a:solidFill>
                  <a:srgbClr val="FF0000"/>
                </a:solidFill>
              </a:rPr>
              <a:t> – It might save your life!</a:t>
            </a:r>
            <a:endParaRPr lang="en-US" sz="2800" b="1" u="sng" dirty="0">
              <a:solidFill>
                <a:srgbClr val="FF0000"/>
              </a:solidFill>
            </a:endParaRPr>
          </a:p>
        </p:txBody>
      </p:sp>
      <p:sp>
        <p:nvSpPr>
          <p:cNvPr id="5" name="object 4">
            <a:extLst>
              <a:ext uri="{FF2B5EF4-FFF2-40B4-BE49-F238E27FC236}">
                <a16:creationId xmlns:a16="http://schemas.microsoft.com/office/drawing/2014/main" id="{3F44047E-8FEB-F5C5-0B2A-4B351DC386E5}"/>
              </a:ext>
            </a:extLst>
          </p:cNvPr>
          <p:cNvSpPr txBox="1"/>
          <p:nvPr/>
        </p:nvSpPr>
        <p:spPr>
          <a:xfrm>
            <a:off x="489843" y="1755384"/>
            <a:ext cx="6537132" cy="4183196"/>
          </a:xfrm>
          <a:prstGeom prst="rect">
            <a:avLst/>
          </a:prstGeom>
        </p:spPr>
        <p:txBody>
          <a:bodyPr vert="horz" wrap="square" lIns="0" tIns="12700" rIns="0" bIns="0" rtlCol="0">
            <a:spAutoFit/>
          </a:bodyPr>
          <a:lstStyle/>
          <a:p>
            <a:pPr marL="379095" marR="5080" indent="-367030">
              <a:lnSpc>
                <a:spcPct val="100000"/>
              </a:lnSpc>
              <a:spcBef>
                <a:spcPts val="100"/>
              </a:spcBef>
              <a:buChar char="●"/>
              <a:tabLst>
                <a:tab pos="379095" algn="l"/>
                <a:tab pos="379730" algn="l"/>
              </a:tabLst>
            </a:pPr>
            <a:r>
              <a:rPr sz="1800" b="1" spc="-5" dirty="0">
                <a:latin typeface="Arial"/>
                <a:cs typeface="Arial"/>
              </a:rPr>
              <a:t>Alert OC</a:t>
            </a:r>
            <a:r>
              <a:rPr lang="en-US" sz="1800" b="1" spc="-5" dirty="0">
                <a:latin typeface="Arial"/>
                <a:cs typeface="Arial"/>
              </a:rPr>
              <a:t>,</a:t>
            </a:r>
            <a:r>
              <a:rPr sz="1800" b="1" spc="-5" dirty="0">
                <a:latin typeface="Arial"/>
                <a:cs typeface="Arial"/>
              </a:rPr>
              <a:t> is </a:t>
            </a:r>
            <a:r>
              <a:rPr sz="1800" b="1" dirty="0">
                <a:latin typeface="Arial"/>
                <a:cs typeface="Arial"/>
              </a:rPr>
              <a:t>a county-wide </a:t>
            </a:r>
            <a:r>
              <a:rPr sz="1800" b="1" spc="-5" dirty="0">
                <a:latin typeface="Arial"/>
                <a:cs typeface="Arial"/>
              </a:rPr>
              <a:t>alert notification </a:t>
            </a:r>
            <a:r>
              <a:rPr sz="1800" b="1" dirty="0">
                <a:latin typeface="Arial"/>
                <a:cs typeface="Arial"/>
              </a:rPr>
              <a:t>system </a:t>
            </a:r>
            <a:r>
              <a:rPr sz="1800" b="1" spc="-5" dirty="0">
                <a:latin typeface="Arial"/>
                <a:cs typeface="Arial"/>
              </a:rPr>
              <a:t>that the City of RSM and first </a:t>
            </a:r>
            <a:r>
              <a:rPr sz="1800" b="1" dirty="0">
                <a:latin typeface="Arial"/>
                <a:cs typeface="Arial"/>
              </a:rPr>
              <a:t>responders </a:t>
            </a:r>
            <a:r>
              <a:rPr sz="1800" b="1" spc="-5" dirty="0">
                <a:latin typeface="Arial"/>
                <a:cs typeface="Arial"/>
              </a:rPr>
              <a:t>will be</a:t>
            </a:r>
            <a:r>
              <a:rPr lang="en-US" sz="1800" b="1" spc="-5" dirty="0">
                <a:latin typeface="Arial"/>
                <a:cs typeface="Arial"/>
              </a:rPr>
              <a:t> </a:t>
            </a:r>
            <a:r>
              <a:rPr sz="1800" b="1" spc="-5" dirty="0">
                <a:latin typeface="Arial"/>
                <a:cs typeface="Arial"/>
              </a:rPr>
              <a:t>using to </a:t>
            </a:r>
            <a:r>
              <a:rPr sz="1800" b="1" dirty="0">
                <a:latin typeface="Arial"/>
                <a:cs typeface="Arial"/>
              </a:rPr>
              <a:t>communicate</a:t>
            </a:r>
            <a:r>
              <a:rPr sz="1800" b="1" spc="-90" dirty="0">
                <a:latin typeface="Arial"/>
                <a:cs typeface="Arial"/>
              </a:rPr>
              <a:t> </a:t>
            </a:r>
            <a:r>
              <a:rPr sz="1800" b="1" spc="-5" dirty="0">
                <a:latin typeface="Arial"/>
                <a:cs typeface="Arial"/>
              </a:rPr>
              <a:t>to</a:t>
            </a:r>
            <a:r>
              <a:rPr lang="en-US" sz="1800" b="1" spc="-5" dirty="0">
                <a:latin typeface="Arial"/>
                <a:cs typeface="Arial"/>
              </a:rPr>
              <a:t> </a:t>
            </a:r>
            <a:r>
              <a:rPr sz="1800" b="1" spc="-5" dirty="0">
                <a:latin typeface="Arial"/>
                <a:cs typeface="Arial"/>
              </a:rPr>
              <a:t>its </a:t>
            </a:r>
            <a:r>
              <a:rPr sz="1800" b="1" dirty="0">
                <a:latin typeface="Arial"/>
                <a:cs typeface="Arial"/>
              </a:rPr>
              <a:t>residents </a:t>
            </a:r>
            <a:r>
              <a:rPr sz="1800" b="1" spc="-5" dirty="0">
                <a:latin typeface="Arial"/>
                <a:cs typeface="Arial"/>
              </a:rPr>
              <a:t>about approaching emergency  notifications.</a:t>
            </a:r>
            <a:endParaRPr sz="1800" b="1" dirty="0">
              <a:latin typeface="Arial"/>
              <a:cs typeface="Arial"/>
            </a:endParaRPr>
          </a:p>
          <a:p>
            <a:pPr>
              <a:lnSpc>
                <a:spcPct val="100000"/>
              </a:lnSpc>
              <a:spcBef>
                <a:spcPts val="30"/>
              </a:spcBef>
              <a:buFont typeface="Arial"/>
              <a:buChar char="●"/>
            </a:pPr>
            <a:endParaRPr sz="1850" b="1" dirty="0">
              <a:latin typeface="Arial"/>
              <a:cs typeface="Arial"/>
            </a:endParaRPr>
          </a:p>
          <a:p>
            <a:pPr marL="379095" marR="16510" indent="-367030">
              <a:lnSpc>
                <a:spcPct val="100000"/>
              </a:lnSpc>
              <a:buChar char="●"/>
              <a:tabLst>
                <a:tab pos="379095" algn="l"/>
                <a:tab pos="379730" algn="l"/>
              </a:tabLst>
            </a:pPr>
            <a:r>
              <a:rPr lang="en-US" sz="1800" b="1" spc="-5" dirty="0">
                <a:latin typeface="Arial"/>
                <a:cs typeface="Arial"/>
              </a:rPr>
              <a:t>If </a:t>
            </a:r>
            <a:r>
              <a:rPr lang="en-US" sz="1800" b="1" dirty="0">
                <a:latin typeface="Arial"/>
                <a:cs typeface="Arial"/>
              </a:rPr>
              <a:t>you </a:t>
            </a:r>
            <a:r>
              <a:rPr lang="en-US" sz="1800" b="1" spc="-5" dirty="0">
                <a:latin typeface="Arial"/>
                <a:cs typeface="Arial"/>
              </a:rPr>
              <a:t>are </a:t>
            </a:r>
            <a:r>
              <a:rPr lang="en-US" sz="1800" b="1" dirty="0">
                <a:latin typeface="Arial"/>
                <a:cs typeface="Arial"/>
              </a:rPr>
              <a:t>registered, you </a:t>
            </a:r>
            <a:r>
              <a:rPr lang="en-US" sz="1800" b="1" spc="-5" dirty="0">
                <a:latin typeface="Arial"/>
                <a:cs typeface="Arial"/>
              </a:rPr>
              <a:t>will find that RSM is divided into </a:t>
            </a:r>
            <a:r>
              <a:rPr lang="en-US" sz="1800" b="1" dirty="0">
                <a:latin typeface="Arial"/>
                <a:cs typeface="Arial"/>
              </a:rPr>
              <a:t>9 zones, so </a:t>
            </a:r>
            <a:r>
              <a:rPr lang="en-US" sz="1800" b="1" spc="-5" dirty="0">
                <a:latin typeface="Arial"/>
                <a:cs typeface="Arial"/>
              </a:rPr>
              <a:t>if there is an emergency notification </a:t>
            </a:r>
            <a:r>
              <a:rPr lang="en-US" sz="1800" b="1" spc="-10" dirty="0">
                <a:latin typeface="Arial"/>
                <a:cs typeface="Arial"/>
              </a:rPr>
              <a:t>affecting </a:t>
            </a:r>
            <a:r>
              <a:rPr lang="en-US" sz="1800" b="1" spc="-5" dirty="0">
                <a:latin typeface="Arial"/>
                <a:cs typeface="Arial"/>
              </a:rPr>
              <a:t>only </a:t>
            </a:r>
            <a:r>
              <a:rPr lang="en-US" sz="1800" b="1" dirty="0">
                <a:latin typeface="Arial"/>
                <a:cs typeface="Arial"/>
              </a:rPr>
              <a:t>your zone, you </a:t>
            </a:r>
            <a:r>
              <a:rPr lang="en-US" sz="1800" b="1" spc="-5" dirty="0">
                <a:latin typeface="Arial"/>
                <a:cs typeface="Arial"/>
              </a:rPr>
              <a:t>will get </a:t>
            </a:r>
            <a:r>
              <a:rPr lang="en-US" sz="1800" b="1" dirty="0">
                <a:latin typeface="Arial"/>
                <a:cs typeface="Arial"/>
              </a:rPr>
              <a:t>specific</a:t>
            </a:r>
            <a:r>
              <a:rPr lang="en-US" sz="1800" b="1" spc="-110" dirty="0">
                <a:latin typeface="Arial"/>
                <a:cs typeface="Arial"/>
              </a:rPr>
              <a:t> </a:t>
            </a:r>
            <a:r>
              <a:rPr lang="en-US" sz="1800" b="1" spc="-5" dirty="0">
                <a:latin typeface="Arial"/>
                <a:cs typeface="Arial"/>
              </a:rPr>
              <a:t>notifications </a:t>
            </a:r>
            <a:r>
              <a:rPr lang="en-US" sz="1800" b="1" dirty="0">
                <a:latin typeface="Arial"/>
                <a:cs typeface="Arial"/>
              </a:rPr>
              <a:t>related </a:t>
            </a:r>
            <a:r>
              <a:rPr lang="en-US" sz="1800" b="1" u="sng" spc="-5" dirty="0">
                <a:uFill>
                  <a:solidFill>
                    <a:srgbClr val="000000"/>
                  </a:solidFill>
                </a:uFill>
                <a:latin typeface="Arial"/>
                <a:cs typeface="Arial"/>
              </a:rPr>
              <a:t>only</a:t>
            </a:r>
            <a:r>
              <a:rPr lang="en-US" sz="1800" b="1" spc="-5" dirty="0">
                <a:latin typeface="Arial"/>
                <a:cs typeface="Arial"/>
              </a:rPr>
              <a:t> to </a:t>
            </a:r>
            <a:r>
              <a:rPr lang="en-US" sz="1800" b="1" dirty="0">
                <a:latin typeface="Arial"/>
                <a:cs typeface="Arial"/>
              </a:rPr>
              <a:t>your</a:t>
            </a:r>
            <a:r>
              <a:rPr lang="en-US" sz="1800" b="1" spc="-20" dirty="0">
                <a:latin typeface="Arial"/>
                <a:cs typeface="Arial"/>
              </a:rPr>
              <a:t> </a:t>
            </a:r>
            <a:r>
              <a:rPr lang="en-US" sz="1800" b="1" dirty="0">
                <a:latin typeface="Arial"/>
                <a:cs typeface="Arial"/>
              </a:rPr>
              <a:t>zone.</a:t>
            </a:r>
          </a:p>
          <a:p>
            <a:pPr>
              <a:lnSpc>
                <a:spcPct val="100000"/>
              </a:lnSpc>
              <a:spcBef>
                <a:spcPts val="35"/>
              </a:spcBef>
            </a:pPr>
            <a:endParaRPr sz="1850" b="1" dirty="0">
              <a:latin typeface="Arial"/>
              <a:cs typeface="Arial"/>
            </a:endParaRPr>
          </a:p>
          <a:p>
            <a:pPr marL="379095" marR="215900" indent="-367030">
              <a:lnSpc>
                <a:spcPct val="100000"/>
              </a:lnSpc>
              <a:buChar char="●"/>
              <a:tabLst>
                <a:tab pos="379095" algn="l"/>
                <a:tab pos="379730" algn="l"/>
              </a:tabLst>
            </a:pPr>
            <a:r>
              <a:rPr sz="1800" b="1" spc="-50" dirty="0">
                <a:latin typeface="Arial"/>
                <a:cs typeface="Arial"/>
              </a:rPr>
              <a:t>You </a:t>
            </a:r>
            <a:r>
              <a:rPr sz="1800" b="1" spc="-5" dirty="0">
                <a:latin typeface="Arial"/>
                <a:cs typeface="Arial"/>
              </a:rPr>
              <a:t>can Register on your own via </a:t>
            </a:r>
            <a:r>
              <a:rPr sz="1800" b="1" dirty="0">
                <a:latin typeface="Arial"/>
                <a:cs typeface="Arial"/>
              </a:rPr>
              <a:t>the </a:t>
            </a:r>
            <a:r>
              <a:rPr sz="1800" b="1" spc="-5" dirty="0">
                <a:latin typeface="Arial"/>
                <a:cs typeface="Arial"/>
              </a:rPr>
              <a:t>link</a:t>
            </a:r>
            <a:r>
              <a:rPr lang="en-US" sz="1800" b="1" spc="-5" dirty="0">
                <a:latin typeface="Arial"/>
                <a:cs typeface="Arial"/>
              </a:rPr>
              <a:t>.</a:t>
            </a:r>
            <a:r>
              <a:rPr sz="1800" b="1" spc="-5" dirty="0">
                <a:solidFill>
                  <a:srgbClr val="0097A7"/>
                </a:solidFill>
                <a:latin typeface="Arial"/>
                <a:cs typeface="Arial"/>
              </a:rPr>
              <a:t> </a:t>
            </a:r>
            <a:r>
              <a:rPr sz="1800" b="1" u="heavy" spc="-10" dirty="0">
                <a:solidFill>
                  <a:srgbClr val="0097A7"/>
                </a:solidFill>
                <a:uFill>
                  <a:solidFill>
                    <a:srgbClr val="0097A7"/>
                  </a:solidFill>
                </a:uFill>
                <a:latin typeface="Arial"/>
                <a:cs typeface="Arial"/>
                <a:hlinkClick r:id="rId2"/>
              </a:rPr>
              <a:t>www.AlertOC.org</a:t>
            </a:r>
            <a:endParaRPr lang="en-US" sz="1800" b="1" u="heavy" spc="-10" dirty="0">
              <a:solidFill>
                <a:srgbClr val="0097A7"/>
              </a:solidFill>
              <a:uFill>
                <a:solidFill>
                  <a:srgbClr val="0097A7"/>
                </a:solidFill>
              </a:uFill>
              <a:latin typeface="Arial"/>
              <a:cs typeface="Arial"/>
            </a:endParaRPr>
          </a:p>
          <a:p>
            <a:pPr marL="379095" marR="215900" indent="-367030">
              <a:lnSpc>
                <a:spcPct val="100000"/>
              </a:lnSpc>
              <a:buChar char="●"/>
              <a:tabLst>
                <a:tab pos="379095" algn="l"/>
                <a:tab pos="379730" algn="l"/>
              </a:tabLst>
            </a:pPr>
            <a:endParaRPr sz="1800" b="1" dirty="0">
              <a:latin typeface="Arial"/>
              <a:cs typeface="Arial"/>
            </a:endParaRPr>
          </a:p>
          <a:p>
            <a:pPr marL="379095" marR="310515" indent="-367030">
              <a:lnSpc>
                <a:spcPct val="100000"/>
              </a:lnSpc>
              <a:buChar char="●"/>
              <a:tabLst>
                <a:tab pos="379095" algn="l"/>
                <a:tab pos="379730" algn="l"/>
              </a:tabLst>
            </a:pPr>
            <a:r>
              <a:rPr sz="1800" b="1" spc="-5" dirty="0">
                <a:latin typeface="Arial"/>
                <a:cs typeface="Arial"/>
              </a:rPr>
              <a:t>Everyone in </a:t>
            </a:r>
            <a:r>
              <a:rPr sz="1800" b="1" dirty="0">
                <a:latin typeface="Arial"/>
                <a:cs typeface="Arial"/>
              </a:rPr>
              <a:t>the </a:t>
            </a:r>
            <a:r>
              <a:rPr sz="1800" b="1" spc="-5" dirty="0">
                <a:latin typeface="Arial"/>
                <a:cs typeface="Arial"/>
              </a:rPr>
              <a:t>household should register! </a:t>
            </a:r>
            <a:r>
              <a:rPr sz="1800" b="1" dirty="0">
                <a:latin typeface="Arial"/>
                <a:cs typeface="Arial"/>
              </a:rPr>
              <a:t>Mak</a:t>
            </a:r>
            <a:r>
              <a:rPr lang="en-US" sz="1800" b="1" dirty="0">
                <a:latin typeface="Arial"/>
                <a:cs typeface="Arial"/>
              </a:rPr>
              <a:t>e </a:t>
            </a:r>
            <a:r>
              <a:rPr sz="1800" b="1" spc="-5" dirty="0">
                <a:latin typeface="Arial"/>
                <a:cs typeface="Arial"/>
              </a:rPr>
              <a:t>sure you are set up </a:t>
            </a:r>
            <a:r>
              <a:rPr sz="1800" b="1" dirty="0">
                <a:latin typeface="Arial"/>
                <a:cs typeface="Arial"/>
              </a:rPr>
              <a:t>for </a:t>
            </a:r>
            <a:r>
              <a:rPr sz="1800" b="1" u="sng" spc="-5" dirty="0">
                <a:latin typeface="Arial"/>
                <a:cs typeface="Arial"/>
              </a:rPr>
              <a:t>TEXT</a:t>
            </a:r>
            <a:r>
              <a:rPr sz="1800" b="1" u="sng" spc="-10" dirty="0">
                <a:latin typeface="Arial"/>
                <a:cs typeface="Arial"/>
              </a:rPr>
              <a:t> </a:t>
            </a:r>
            <a:r>
              <a:rPr sz="1800" b="1" u="sng" dirty="0">
                <a:latin typeface="Arial"/>
                <a:cs typeface="Arial"/>
              </a:rPr>
              <a:t>MESSAGES</a:t>
            </a:r>
            <a:r>
              <a:rPr lang="en-US" b="1" u="sng" dirty="0">
                <a:latin typeface="Arial"/>
                <a:cs typeface="Arial"/>
              </a:rPr>
              <a:t>.</a:t>
            </a:r>
            <a:endParaRPr sz="1800" b="1" dirty="0">
              <a:latin typeface="Arial"/>
              <a:cs typeface="Arial"/>
            </a:endParaRPr>
          </a:p>
        </p:txBody>
      </p:sp>
      <p:sp>
        <p:nvSpPr>
          <p:cNvPr id="6" name="object 2">
            <a:extLst>
              <a:ext uri="{FF2B5EF4-FFF2-40B4-BE49-F238E27FC236}">
                <a16:creationId xmlns:a16="http://schemas.microsoft.com/office/drawing/2014/main" id="{58A4FE4C-EE71-F54F-7485-294062AF0AB1}"/>
              </a:ext>
            </a:extLst>
          </p:cNvPr>
          <p:cNvSpPr/>
          <p:nvPr/>
        </p:nvSpPr>
        <p:spPr>
          <a:xfrm>
            <a:off x="7189002" y="1089497"/>
            <a:ext cx="4640946" cy="5535037"/>
          </a:xfrm>
          <a:prstGeom prst="rect">
            <a:avLst/>
          </a:prstGeom>
          <a:blipFill>
            <a:blip r:embed="rId3" cstate="print"/>
            <a:stretch>
              <a:fillRect/>
            </a:stretch>
          </a:blipFill>
        </p:spPr>
        <p:txBody>
          <a:bodyPr wrap="square" lIns="0" tIns="0" rIns="0" bIns="0" rtlCol="0"/>
          <a:lstStyle/>
          <a:p>
            <a:endParaRPr/>
          </a:p>
        </p:txBody>
      </p:sp>
      <p:sp>
        <p:nvSpPr>
          <p:cNvPr id="3" name="Rectangle 2">
            <a:extLst>
              <a:ext uri="{FF2B5EF4-FFF2-40B4-BE49-F238E27FC236}">
                <a16:creationId xmlns:a16="http://schemas.microsoft.com/office/drawing/2014/main" id="{EFB4EE7A-AFD6-6434-E9D8-D6F775FEEF19}"/>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D566F5D-1513-0E43-A22D-B717987DE42B}"/>
              </a:ext>
            </a:extLst>
          </p:cNvPr>
          <p:cNvSpPr txBox="1"/>
          <p:nvPr/>
        </p:nvSpPr>
        <p:spPr>
          <a:xfrm>
            <a:off x="489842" y="314061"/>
            <a:ext cx="11340105" cy="523220"/>
          </a:xfrm>
          <a:prstGeom prst="rect">
            <a:avLst/>
          </a:prstGeom>
          <a:noFill/>
        </p:spPr>
        <p:txBody>
          <a:bodyPr wrap="square" rtlCol="0">
            <a:spAutoFit/>
          </a:bodyPr>
          <a:lstStyle/>
          <a:p>
            <a:pPr algn="ctr"/>
            <a:r>
              <a:rPr lang="en-US" sz="2800" b="1" i="1" u="sng" dirty="0">
                <a:solidFill>
                  <a:srgbClr val="0070C0"/>
                </a:solidFill>
                <a:latin typeface="Arial" panose="020B0604020202020204" pitchFamily="34" charset="0"/>
                <a:cs typeface="Arial" panose="020B0604020202020204" pitchFamily="34" charset="0"/>
              </a:rPr>
              <a:t>Emergency Notification Resources</a:t>
            </a:r>
          </a:p>
        </p:txBody>
      </p:sp>
    </p:spTree>
    <p:extLst>
      <p:ext uri="{BB962C8B-B14F-4D97-AF65-F5344CB8AC3E}">
        <p14:creationId xmlns:p14="http://schemas.microsoft.com/office/powerpoint/2010/main" val="75519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06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EF896F93-9F2E-8FB3-5FC6-26C3F597600F}"/>
              </a:ext>
            </a:extLst>
          </p:cNvPr>
          <p:cNvSpPr txBox="1">
            <a:spLocks/>
          </p:cNvSpPr>
          <p:nvPr/>
        </p:nvSpPr>
        <p:spPr>
          <a:xfrm>
            <a:off x="6284068" y="279391"/>
            <a:ext cx="5719864" cy="88742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gn="ctr">
              <a:lnSpc>
                <a:spcPct val="100000"/>
              </a:lnSpc>
              <a:spcBef>
                <a:spcPts val="100"/>
              </a:spcBef>
            </a:pPr>
            <a:r>
              <a:rPr lang="it-IT" sz="2800" b="1" i="1" u="sng" spc="-5" dirty="0">
                <a:solidFill>
                  <a:srgbClr val="0070C0"/>
                </a:solidFill>
                <a:latin typeface="Arial" panose="020B0604020202020204" pitchFamily="34" charset="0"/>
                <a:cs typeface="Arial" panose="020B0604020202020204" pitchFamily="34" charset="0"/>
              </a:rPr>
              <a:t>Rancho Santa </a:t>
            </a:r>
            <a:r>
              <a:rPr lang="it-IT" sz="2800" b="1" i="1" u="sng" dirty="0">
                <a:solidFill>
                  <a:srgbClr val="0070C0"/>
                </a:solidFill>
                <a:latin typeface="Arial" panose="020B0604020202020204" pitchFamily="34" charset="0"/>
                <a:cs typeface="Arial" panose="020B0604020202020204" pitchFamily="34" charset="0"/>
              </a:rPr>
              <a:t>Margarita</a:t>
            </a:r>
          </a:p>
          <a:p>
            <a:pPr marL="12700" marR="5080" algn="ctr">
              <a:lnSpc>
                <a:spcPct val="100000"/>
              </a:lnSpc>
              <a:spcBef>
                <a:spcPts val="100"/>
              </a:spcBef>
            </a:pPr>
            <a:r>
              <a:rPr lang="it-IT" sz="2800" b="1" i="1" u="sng" spc="-5" dirty="0">
                <a:solidFill>
                  <a:srgbClr val="0070C0"/>
                </a:solidFill>
                <a:latin typeface="Arial" panose="020B0604020202020204" pitchFamily="34" charset="0"/>
                <a:cs typeface="Arial" panose="020B0604020202020204" pitchFamily="34" charset="0"/>
              </a:rPr>
              <a:t>Fire Hazard Zone</a:t>
            </a:r>
            <a:r>
              <a:rPr lang="it-IT" sz="2800" b="1" i="1" u="sng" spc="-20" dirty="0">
                <a:solidFill>
                  <a:srgbClr val="0070C0"/>
                </a:solidFill>
                <a:latin typeface="Arial" panose="020B0604020202020204" pitchFamily="34" charset="0"/>
                <a:cs typeface="Arial" panose="020B0604020202020204" pitchFamily="34" charset="0"/>
              </a:rPr>
              <a:t> </a:t>
            </a:r>
            <a:r>
              <a:rPr lang="it-IT" sz="2800" b="1" i="1" u="sng" dirty="0">
                <a:solidFill>
                  <a:srgbClr val="0070C0"/>
                </a:solidFill>
                <a:latin typeface="Arial" panose="020B0604020202020204" pitchFamily="34" charset="0"/>
                <a:cs typeface="Arial" panose="020B0604020202020204" pitchFamily="34" charset="0"/>
              </a:rPr>
              <a:t>Map </a:t>
            </a:r>
            <a:r>
              <a:rPr lang="it-IT" sz="1800" b="1" i="1" u="sng" dirty="0">
                <a:solidFill>
                  <a:srgbClr val="0070C0"/>
                </a:solidFill>
                <a:latin typeface="Arial" panose="020B0604020202020204" pitchFamily="34" charset="0"/>
                <a:cs typeface="Arial" panose="020B0604020202020204" pitchFamily="34" charset="0"/>
              </a:rPr>
              <a:t>(March 2025)</a:t>
            </a:r>
          </a:p>
        </p:txBody>
      </p:sp>
      <p:sp>
        <p:nvSpPr>
          <p:cNvPr id="5" name="object 4">
            <a:extLst>
              <a:ext uri="{FF2B5EF4-FFF2-40B4-BE49-F238E27FC236}">
                <a16:creationId xmlns:a16="http://schemas.microsoft.com/office/drawing/2014/main" id="{2BA10638-C21C-916F-A10D-A208BDB33052}"/>
              </a:ext>
            </a:extLst>
          </p:cNvPr>
          <p:cNvSpPr txBox="1"/>
          <p:nvPr/>
        </p:nvSpPr>
        <p:spPr>
          <a:xfrm>
            <a:off x="6284067" y="1413093"/>
            <a:ext cx="5583677" cy="5275803"/>
          </a:xfrm>
          <a:prstGeom prst="rect">
            <a:avLst/>
          </a:prstGeom>
        </p:spPr>
        <p:txBody>
          <a:bodyPr vert="horz" wrap="square" lIns="0" tIns="12700" rIns="0" bIns="0" rtlCol="0">
            <a:spAutoFit/>
          </a:bodyPr>
          <a:lstStyle/>
          <a:p>
            <a:pPr marL="12700" marR="5080">
              <a:lnSpc>
                <a:spcPct val="100000"/>
              </a:lnSpc>
              <a:spcBef>
                <a:spcPts val="100"/>
              </a:spcBef>
            </a:pPr>
            <a:r>
              <a:rPr b="1" spc="-5" dirty="0">
                <a:latin typeface="Arial"/>
                <a:cs typeface="Arial"/>
              </a:rPr>
              <a:t>Some Factors </a:t>
            </a:r>
            <a:r>
              <a:rPr b="1" dirty="0">
                <a:latin typeface="Arial"/>
                <a:cs typeface="Arial"/>
              </a:rPr>
              <a:t>that </a:t>
            </a:r>
            <a:r>
              <a:rPr b="1" spc="-5" dirty="0">
                <a:latin typeface="Arial"/>
                <a:cs typeface="Arial"/>
              </a:rPr>
              <a:t>most impact </a:t>
            </a:r>
            <a:r>
              <a:rPr b="1" dirty="0">
                <a:latin typeface="Arial"/>
                <a:cs typeface="Arial"/>
              </a:rPr>
              <a:t>the </a:t>
            </a:r>
            <a:r>
              <a:rPr b="1" spc="-5" dirty="0">
                <a:latin typeface="Arial"/>
                <a:cs typeface="Arial"/>
              </a:rPr>
              <a:t>severity of </a:t>
            </a:r>
            <a:r>
              <a:rPr b="1" dirty="0">
                <a:latin typeface="Arial"/>
                <a:cs typeface="Arial"/>
              </a:rPr>
              <a:t>a </a:t>
            </a:r>
            <a:r>
              <a:rPr b="1" spc="-5" dirty="0">
                <a:latin typeface="Arial"/>
                <a:cs typeface="Arial"/>
              </a:rPr>
              <a:t>wildfire within our community are as</a:t>
            </a:r>
            <a:r>
              <a:rPr b="1" spc="-45" dirty="0">
                <a:latin typeface="Arial"/>
                <a:cs typeface="Arial"/>
              </a:rPr>
              <a:t> </a:t>
            </a:r>
            <a:r>
              <a:rPr b="1" dirty="0">
                <a:latin typeface="Arial"/>
                <a:cs typeface="Arial"/>
              </a:rPr>
              <a:t>follows:</a:t>
            </a:r>
            <a:endParaRPr lang="en-US" b="1" dirty="0">
              <a:latin typeface="Arial"/>
              <a:cs typeface="Arial"/>
            </a:endParaRPr>
          </a:p>
          <a:p>
            <a:pPr marL="102870">
              <a:lnSpc>
                <a:spcPct val="100000"/>
              </a:lnSpc>
              <a:tabLst>
                <a:tab pos="469265" algn="l"/>
                <a:tab pos="469900" algn="l"/>
              </a:tabLst>
            </a:pPr>
            <a:endParaRPr lang="en-US" b="1" spc="-5" dirty="0">
              <a:latin typeface="Arial"/>
              <a:cs typeface="Arial"/>
            </a:endParaRPr>
          </a:p>
          <a:p>
            <a:pPr marL="469900" indent="-367030">
              <a:lnSpc>
                <a:spcPct val="100000"/>
              </a:lnSpc>
              <a:buChar char="●"/>
              <a:tabLst>
                <a:tab pos="469265" algn="l"/>
                <a:tab pos="469900" algn="l"/>
              </a:tabLst>
            </a:pPr>
            <a:r>
              <a:rPr lang="en-US" b="1" spc="-5" dirty="0">
                <a:solidFill>
                  <a:srgbClr val="FF0000"/>
                </a:solidFill>
                <a:latin typeface="Arial"/>
                <a:cs typeface="Arial"/>
              </a:rPr>
              <a:t>Lack of Rain.</a:t>
            </a:r>
          </a:p>
          <a:p>
            <a:pPr marL="102870">
              <a:lnSpc>
                <a:spcPct val="100000"/>
              </a:lnSpc>
              <a:tabLst>
                <a:tab pos="469265" algn="l"/>
                <a:tab pos="469900" algn="l"/>
              </a:tabLst>
            </a:pPr>
            <a:endParaRPr dirty="0">
              <a:solidFill>
                <a:srgbClr val="FF0000"/>
              </a:solidFill>
              <a:latin typeface="Arial"/>
              <a:cs typeface="Arial"/>
            </a:endParaRPr>
          </a:p>
          <a:p>
            <a:pPr marL="469900" marR="62230" indent="-367030">
              <a:lnSpc>
                <a:spcPct val="100000"/>
              </a:lnSpc>
              <a:buChar char="●"/>
              <a:tabLst>
                <a:tab pos="469265" algn="l"/>
                <a:tab pos="469900" algn="l"/>
              </a:tabLst>
            </a:pPr>
            <a:r>
              <a:rPr b="1" spc="-5" dirty="0">
                <a:solidFill>
                  <a:srgbClr val="FF0000"/>
                </a:solidFill>
                <a:latin typeface="Arial"/>
                <a:cs typeface="Arial"/>
              </a:rPr>
              <a:t>Lots of vegetation in </a:t>
            </a:r>
            <a:r>
              <a:rPr b="1" dirty="0">
                <a:solidFill>
                  <a:srgbClr val="FF0000"/>
                </a:solidFill>
                <a:latin typeface="Arial"/>
                <a:cs typeface="Arial"/>
              </a:rPr>
              <a:t>the </a:t>
            </a:r>
            <a:r>
              <a:rPr b="1" spc="-5" dirty="0">
                <a:solidFill>
                  <a:srgbClr val="FF0000"/>
                </a:solidFill>
                <a:latin typeface="Arial"/>
                <a:cs typeface="Arial"/>
              </a:rPr>
              <a:t>Community which can become</a:t>
            </a:r>
            <a:r>
              <a:rPr b="1" spc="-85" dirty="0">
                <a:solidFill>
                  <a:srgbClr val="FF0000"/>
                </a:solidFill>
                <a:latin typeface="Arial"/>
                <a:cs typeface="Arial"/>
              </a:rPr>
              <a:t> </a:t>
            </a:r>
            <a:r>
              <a:rPr b="1" dirty="0">
                <a:solidFill>
                  <a:srgbClr val="FF0000"/>
                </a:solidFill>
                <a:latin typeface="Arial"/>
                <a:cs typeface="Arial"/>
              </a:rPr>
              <a:t>fuel for fire </a:t>
            </a:r>
            <a:r>
              <a:rPr b="1" spc="-5" dirty="0">
                <a:solidFill>
                  <a:srgbClr val="FF0000"/>
                </a:solidFill>
                <a:latin typeface="Arial"/>
                <a:cs typeface="Arial"/>
              </a:rPr>
              <a:t>and</a:t>
            </a:r>
            <a:r>
              <a:rPr b="1" spc="-30" dirty="0">
                <a:solidFill>
                  <a:srgbClr val="FF0000"/>
                </a:solidFill>
                <a:latin typeface="Arial"/>
                <a:cs typeface="Arial"/>
              </a:rPr>
              <a:t> </a:t>
            </a:r>
            <a:r>
              <a:rPr b="1" spc="-5" dirty="0">
                <a:solidFill>
                  <a:srgbClr val="FF0000"/>
                </a:solidFill>
                <a:latin typeface="Arial"/>
                <a:cs typeface="Arial"/>
              </a:rPr>
              <a:t>structures</a:t>
            </a:r>
            <a:r>
              <a:rPr lang="en-US" b="1" spc="-5" dirty="0">
                <a:solidFill>
                  <a:srgbClr val="FF0000"/>
                </a:solidFill>
                <a:latin typeface="Arial"/>
                <a:cs typeface="Arial"/>
              </a:rPr>
              <a:t>.</a:t>
            </a:r>
          </a:p>
          <a:p>
            <a:pPr marL="102870" marR="62230">
              <a:lnSpc>
                <a:spcPct val="100000"/>
              </a:lnSpc>
              <a:tabLst>
                <a:tab pos="469265" algn="l"/>
                <a:tab pos="469900" algn="l"/>
              </a:tabLst>
            </a:pPr>
            <a:endParaRPr dirty="0">
              <a:solidFill>
                <a:srgbClr val="FF0000"/>
              </a:solidFill>
              <a:latin typeface="Arial"/>
              <a:cs typeface="Arial"/>
            </a:endParaRPr>
          </a:p>
          <a:p>
            <a:pPr marL="469900" marR="370205" indent="-367030">
              <a:buFontTx/>
              <a:buChar char="●"/>
              <a:tabLst>
                <a:tab pos="469265" algn="l"/>
                <a:tab pos="469900" algn="l"/>
              </a:tabLst>
            </a:pPr>
            <a:r>
              <a:rPr lang="en-US" b="1" spc="-5" dirty="0">
                <a:solidFill>
                  <a:srgbClr val="FF0000"/>
                </a:solidFill>
                <a:latin typeface="Arial"/>
                <a:cs typeface="Arial"/>
              </a:rPr>
              <a:t>High </a:t>
            </a:r>
            <a:r>
              <a:rPr lang="en-US" b="1" spc="-10" dirty="0">
                <a:solidFill>
                  <a:srgbClr val="FF0000"/>
                </a:solidFill>
                <a:latin typeface="Arial"/>
                <a:cs typeface="Arial"/>
              </a:rPr>
              <a:t>Wind</a:t>
            </a:r>
            <a:r>
              <a:rPr lang="en-US" b="1" spc="-15" dirty="0">
                <a:solidFill>
                  <a:srgbClr val="FF0000"/>
                </a:solidFill>
                <a:latin typeface="Arial"/>
                <a:cs typeface="Arial"/>
              </a:rPr>
              <a:t> </a:t>
            </a:r>
            <a:r>
              <a:rPr lang="en-US" b="1" spc="-5" dirty="0">
                <a:solidFill>
                  <a:srgbClr val="FF0000"/>
                </a:solidFill>
                <a:latin typeface="Arial"/>
                <a:cs typeface="Arial"/>
              </a:rPr>
              <a:t>Conditions.</a:t>
            </a:r>
          </a:p>
          <a:p>
            <a:pPr marL="469900" marR="370205" indent="-367030">
              <a:lnSpc>
                <a:spcPct val="100000"/>
              </a:lnSpc>
              <a:buChar char="●"/>
              <a:tabLst>
                <a:tab pos="469265" algn="l"/>
                <a:tab pos="469900" algn="l"/>
              </a:tabLst>
            </a:pPr>
            <a:endParaRPr lang="en-US" b="1" spc="-5" dirty="0">
              <a:solidFill>
                <a:srgbClr val="FF0000"/>
              </a:solidFill>
              <a:latin typeface="Arial"/>
              <a:cs typeface="Arial"/>
            </a:endParaRPr>
          </a:p>
          <a:p>
            <a:pPr marL="469900" marR="370205" indent="-367030">
              <a:lnSpc>
                <a:spcPct val="100000"/>
              </a:lnSpc>
              <a:buChar char="●"/>
              <a:tabLst>
                <a:tab pos="469265" algn="l"/>
                <a:tab pos="469900" algn="l"/>
              </a:tabLst>
            </a:pPr>
            <a:r>
              <a:rPr b="1" spc="-5" dirty="0">
                <a:solidFill>
                  <a:srgbClr val="FF0000"/>
                </a:solidFill>
                <a:latin typeface="Arial"/>
                <a:cs typeface="Arial"/>
              </a:rPr>
              <a:t>Power outages </a:t>
            </a:r>
            <a:r>
              <a:rPr b="1" dirty="0">
                <a:solidFill>
                  <a:srgbClr val="FF0000"/>
                </a:solidFill>
                <a:latin typeface="Arial"/>
                <a:cs typeface="Arial"/>
              </a:rPr>
              <a:t>that </a:t>
            </a:r>
            <a:r>
              <a:rPr b="1" spc="-5" dirty="0">
                <a:solidFill>
                  <a:srgbClr val="FF0000"/>
                </a:solidFill>
                <a:latin typeface="Arial"/>
                <a:cs typeface="Arial"/>
              </a:rPr>
              <a:t>can </a:t>
            </a:r>
            <a:r>
              <a:rPr b="1" dirty="0">
                <a:solidFill>
                  <a:srgbClr val="FF0000"/>
                </a:solidFill>
                <a:latin typeface="Arial"/>
                <a:cs typeface="Arial"/>
              </a:rPr>
              <a:t>trap </a:t>
            </a:r>
            <a:r>
              <a:rPr b="1" spc="-5" dirty="0">
                <a:solidFill>
                  <a:srgbClr val="FF0000"/>
                </a:solidFill>
                <a:latin typeface="Arial"/>
                <a:cs typeface="Arial"/>
              </a:rPr>
              <a:t>residents in </a:t>
            </a:r>
            <a:r>
              <a:rPr b="1" dirty="0">
                <a:solidFill>
                  <a:srgbClr val="FF0000"/>
                </a:solidFill>
                <a:latin typeface="Arial"/>
                <a:cs typeface="Arial"/>
              </a:rPr>
              <a:t>their </a:t>
            </a:r>
            <a:r>
              <a:rPr b="1" spc="-5" dirty="0">
                <a:solidFill>
                  <a:srgbClr val="FF0000"/>
                </a:solidFill>
                <a:latin typeface="Arial"/>
                <a:cs typeface="Arial"/>
              </a:rPr>
              <a:t>garage</a:t>
            </a:r>
            <a:r>
              <a:rPr lang="en-US" b="1" spc="-5" dirty="0">
                <a:solidFill>
                  <a:srgbClr val="FF0000"/>
                </a:solidFill>
                <a:latin typeface="Arial"/>
                <a:cs typeface="Arial"/>
              </a:rPr>
              <a:t>s</a:t>
            </a:r>
            <a:r>
              <a:rPr b="1" spc="-5" dirty="0">
                <a:solidFill>
                  <a:srgbClr val="FF0000"/>
                </a:solidFill>
                <a:latin typeface="Arial"/>
                <a:cs typeface="Arial"/>
              </a:rPr>
              <a:t> due </a:t>
            </a:r>
            <a:r>
              <a:rPr b="1" dirty="0">
                <a:solidFill>
                  <a:srgbClr val="FF0000"/>
                </a:solidFill>
                <a:latin typeface="Arial"/>
                <a:cs typeface="Arial"/>
              </a:rPr>
              <a:t>to </a:t>
            </a:r>
            <a:r>
              <a:rPr b="1" spc="-5" dirty="0">
                <a:solidFill>
                  <a:srgbClr val="FF0000"/>
                </a:solidFill>
                <a:latin typeface="Arial"/>
                <a:cs typeface="Arial"/>
              </a:rPr>
              <a:t>being unable </a:t>
            </a:r>
            <a:r>
              <a:rPr b="1" dirty="0">
                <a:solidFill>
                  <a:srgbClr val="FF0000"/>
                </a:solidFill>
                <a:latin typeface="Arial"/>
                <a:cs typeface="Arial"/>
              </a:rPr>
              <a:t>to </a:t>
            </a:r>
            <a:r>
              <a:rPr b="1" spc="-5" dirty="0">
                <a:solidFill>
                  <a:srgbClr val="FF0000"/>
                </a:solidFill>
                <a:latin typeface="Arial"/>
                <a:cs typeface="Arial"/>
              </a:rPr>
              <a:t>open </a:t>
            </a:r>
            <a:r>
              <a:rPr b="1" dirty="0">
                <a:solidFill>
                  <a:srgbClr val="FF0000"/>
                </a:solidFill>
                <a:latin typeface="Arial"/>
                <a:cs typeface="Arial"/>
              </a:rPr>
              <a:t>the</a:t>
            </a:r>
            <a:r>
              <a:rPr b="1" spc="-95" dirty="0">
                <a:solidFill>
                  <a:srgbClr val="FF0000"/>
                </a:solidFill>
                <a:latin typeface="Arial"/>
                <a:cs typeface="Arial"/>
              </a:rPr>
              <a:t> </a:t>
            </a:r>
            <a:r>
              <a:rPr b="1" spc="-5" dirty="0">
                <a:solidFill>
                  <a:srgbClr val="FF0000"/>
                </a:solidFill>
                <a:latin typeface="Arial"/>
                <a:cs typeface="Arial"/>
              </a:rPr>
              <a:t>garage doors.</a:t>
            </a:r>
            <a:endParaRPr lang="en-US" b="1" spc="-5" dirty="0">
              <a:solidFill>
                <a:srgbClr val="FF0000"/>
              </a:solidFill>
              <a:latin typeface="Arial"/>
              <a:cs typeface="Arial"/>
            </a:endParaRPr>
          </a:p>
          <a:p>
            <a:pPr marL="469900" marR="370205" indent="-367030">
              <a:lnSpc>
                <a:spcPct val="100000"/>
              </a:lnSpc>
              <a:buChar char="●"/>
              <a:tabLst>
                <a:tab pos="469265" algn="l"/>
                <a:tab pos="469900" algn="l"/>
              </a:tabLst>
            </a:pPr>
            <a:endParaRPr lang="en-US" b="1" spc="-5" dirty="0">
              <a:solidFill>
                <a:srgbClr val="FF0000"/>
              </a:solidFill>
              <a:latin typeface="Arial"/>
              <a:cs typeface="Arial"/>
            </a:endParaRPr>
          </a:p>
          <a:p>
            <a:pPr marL="469900" marR="370205" indent="-367030">
              <a:buFontTx/>
              <a:buChar char="●"/>
              <a:tabLst>
                <a:tab pos="469265" algn="l"/>
                <a:tab pos="469900" algn="l"/>
              </a:tabLst>
            </a:pPr>
            <a:r>
              <a:rPr lang="en-US" b="1" spc="-5" dirty="0">
                <a:solidFill>
                  <a:srgbClr val="FF0000"/>
                </a:solidFill>
                <a:latin typeface="Arial"/>
                <a:cs typeface="Arial"/>
              </a:rPr>
              <a:t>Limited routes of entry or</a:t>
            </a:r>
            <a:r>
              <a:rPr lang="en-US" b="1" spc="-45" dirty="0">
                <a:solidFill>
                  <a:srgbClr val="FF0000"/>
                </a:solidFill>
                <a:latin typeface="Arial"/>
                <a:cs typeface="Arial"/>
              </a:rPr>
              <a:t> </a:t>
            </a:r>
            <a:r>
              <a:rPr lang="en-US" b="1" spc="-5" dirty="0">
                <a:solidFill>
                  <a:srgbClr val="FF0000"/>
                </a:solidFill>
                <a:latin typeface="Arial"/>
                <a:cs typeface="Arial"/>
              </a:rPr>
              <a:t>egress.</a:t>
            </a:r>
          </a:p>
          <a:p>
            <a:pPr marL="102870" marR="370205">
              <a:lnSpc>
                <a:spcPct val="100000"/>
              </a:lnSpc>
              <a:tabLst>
                <a:tab pos="469265" algn="l"/>
                <a:tab pos="469900" algn="l"/>
              </a:tabLst>
            </a:pPr>
            <a:endParaRPr dirty="0">
              <a:solidFill>
                <a:srgbClr val="FF0000"/>
              </a:solidFill>
              <a:latin typeface="Arial"/>
              <a:cs typeface="Arial"/>
            </a:endParaRPr>
          </a:p>
          <a:p>
            <a:pPr marL="469900" marR="125095" indent="-367030">
              <a:lnSpc>
                <a:spcPct val="100000"/>
              </a:lnSpc>
              <a:buChar char="●"/>
              <a:tabLst>
                <a:tab pos="469265" algn="l"/>
                <a:tab pos="469900" algn="l"/>
              </a:tabLst>
            </a:pPr>
            <a:r>
              <a:rPr b="1" spc="-20" dirty="0">
                <a:solidFill>
                  <a:srgbClr val="FF0000"/>
                </a:solidFill>
                <a:latin typeface="Arial"/>
                <a:cs typeface="Arial"/>
              </a:rPr>
              <a:t>Traffic </a:t>
            </a:r>
            <a:r>
              <a:rPr b="1" spc="-5" dirty="0">
                <a:solidFill>
                  <a:srgbClr val="FF0000"/>
                </a:solidFill>
                <a:latin typeface="Arial"/>
                <a:cs typeface="Arial"/>
              </a:rPr>
              <a:t>Congestion, which makes it difficult </a:t>
            </a:r>
            <a:r>
              <a:rPr b="1" dirty="0">
                <a:solidFill>
                  <a:srgbClr val="FF0000"/>
                </a:solidFill>
                <a:latin typeface="Arial"/>
                <a:cs typeface="Arial"/>
              </a:rPr>
              <a:t>for </a:t>
            </a:r>
            <a:r>
              <a:rPr b="1" spc="-5" dirty="0">
                <a:solidFill>
                  <a:srgbClr val="FF0000"/>
                </a:solidFill>
                <a:latin typeface="Arial"/>
                <a:cs typeface="Arial"/>
              </a:rPr>
              <a:t>residents </a:t>
            </a:r>
            <a:r>
              <a:rPr b="1" dirty="0">
                <a:solidFill>
                  <a:srgbClr val="FF0000"/>
                </a:solidFill>
                <a:latin typeface="Arial"/>
                <a:cs typeface="Arial"/>
              </a:rPr>
              <a:t>to </a:t>
            </a:r>
            <a:r>
              <a:rPr b="1" spc="-5" dirty="0">
                <a:solidFill>
                  <a:srgbClr val="FF0000"/>
                </a:solidFill>
                <a:latin typeface="Arial"/>
                <a:cs typeface="Arial"/>
              </a:rPr>
              <a:t>drive </a:t>
            </a:r>
            <a:r>
              <a:rPr b="1" dirty="0">
                <a:solidFill>
                  <a:srgbClr val="FF0000"/>
                </a:solidFill>
                <a:latin typeface="Arial"/>
                <a:cs typeface="Arial"/>
              </a:rPr>
              <a:t>to</a:t>
            </a:r>
            <a:r>
              <a:rPr lang="en-US" b="1" dirty="0">
                <a:solidFill>
                  <a:srgbClr val="FF0000"/>
                </a:solidFill>
                <a:latin typeface="Arial"/>
                <a:cs typeface="Arial"/>
              </a:rPr>
              <a:t> </a:t>
            </a:r>
            <a:r>
              <a:rPr b="1" dirty="0">
                <a:solidFill>
                  <a:srgbClr val="FF0000"/>
                </a:solidFill>
                <a:latin typeface="Arial"/>
                <a:cs typeface="Arial"/>
              </a:rPr>
              <a:t>a</a:t>
            </a:r>
            <a:r>
              <a:rPr lang="en-US" b="1" dirty="0">
                <a:solidFill>
                  <a:srgbClr val="FF0000"/>
                </a:solidFill>
                <a:latin typeface="Arial"/>
                <a:cs typeface="Arial"/>
              </a:rPr>
              <a:t> </a:t>
            </a:r>
            <a:r>
              <a:rPr b="1" spc="-5" dirty="0">
                <a:solidFill>
                  <a:srgbClr val="FF0000"/>
                </a:solidFill>
                <a:latin typeface="Arial"/>
                <a:cs typeface="Arial"/>
              </a:rPr>
              <a:t>safe</a:t>
            </a:r>
            <a:r>
              <a:rPr b="1" spc="-10" dirty="0">
                <a:solidFill>
                  <a:srgbClr val="FF0000"/>
                </a:solidFill>
                <a:latin typeface="Arial"/>
                <a:cs typeface="Arial"/>
              </a:rPr>
              <a:t> </a:t>
            </a:r>
            <a:r>
              <a:rPr b="1" spc="-5" dirty="0">
                <a:solidFill>
                  <a:srgbClr val="FF0000"/>
                </a:solidFill>
                <a:latin typeface="Arial"/>
                <a:cs typeface="Arial"/>
              </a:rPr>
              <a:t>location</a:t>
            </a:r>
            <a:r>
              <a:rPr lang="en-US" b="1" spc="-5" dirty="0">
                <a:solidFill>
                  <a:srgbClr val="FF0000"/>
                </a:solidFill>
                <a:latin typeface="Arial"/>
                <a:cs typeface="Arial"/>
              </a:rPr>
              <a:t> or return to their home</a:t>
            </a:r>
            <a:r>
              <a:rPr b="1" spc="-5" dirty="0">
                <a:solidFill>
                  <a:srgbClr val="FF0000"/>
                </a:solidFill>
                <a:latin typeface="Arial"/>
                <a:cs typeface="Arial"/>
              </a:rPr>
              <a:t>.</a:t>
            </a:r>
            <a:endParaRPr dirty="0">
              <a:solidFill>
                <a:srgbClr val="FF0000"/>
              </a:solidFill>
              <a:latin typeface="Arial"/>
              <a:cs typeface="Arial"/>
            </a:endParaRPr>
          </a:p>
        </p:txBody>
      </p:sp>
      <p:sp>
        <p:nvSpPr>
          <p:cNvPr id="3" name="Rectangle 2">
            <a:extLst>
              <a:ext uri="{FF2B5EF4-FFF2-40B4-BE49-F238E27FC236}">
                <a16:creationId xmlns:a16="http://schemas.microsoft.com/office/drawing/2014/main" id="{E34FB593-1CCD-FCF7-8B4B-021A61C1C73B}"/>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ED2E175-9777-3609-8BBA-29192E655667}"/>
              </a:ext>
            </a:extLst>
          </p:cNvPr>
          <p:cNvPicPr>
            <a:picLocks noChangeAspect="1"/>
          </p:cNvPicPr>
          <p:nvPr/>
        </p:nvPicPr>
        <p:blipFill>
          <a:blip r:embed="rId3"/>
          <a:stretch>
            <a:fillRect/>
          </a:stretch>
        </p:blipFill>
        <p:spPr>
          <a:xfrm>
            <a:off x="272806" y="349576"/>
            <a:ext cx="5823194" cy="6158847"/>
          </a:xfrm>
          <a:prstGeom prst="rect">
            <a:avLst/>
          </a:prstGeom>
        </p:spPr>
      </p:pic>
    </p:spTree>
    <p:extLst>
      <p:ext uri="{BB962C8B-B14F-4D97-AF65-F5344CB8AC3E}">
        <p14:creationId xmlns:p14="http://schemas.microsoft.com/office/powerpoint/2010/main" val="259104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additive="base">
                                        <p:cTn id="25"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anim calcmode="lin" valueType="num">
                                      <p:cBhvr additive="base">
                                        <p:cTn id="31"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 calcmode="lin" valueType="num">
                                      <p:cBhvr additive="base">
                                        <p:cTn id="37" dur="500" fill="hold"/>
                                        <p:tgtEl>
                                          <p:spTgt spid="5">
                                            <p:txEl>
                                              <p:pRg st="12" end="1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396CDD1-3438-0948-5FE8-FB27ECFCE9C9}"/>
              </a:ext>
            </a:extLst>
          </p:cNvPr>
          <p:cNvSpPr/>
          <p:nvPr/>
        </p:nvSpPr>
        <p:spPr>
          <a:xfrm>
            <a:off x="191310" y="233465"/>
            <a:ext cx="11809380" cy="6459166"/>
          </a:xfrm>
          <a:prstGeom prst="rect">
            <a:avLst/>
          </a:prstGeom>
          <a:blipFill>
            <a:blip r:embed="rId2" cstate="print"/>
            <a:stretch>
              <a:fillRect/>
            </a:stretch>
          </a:blipFill>
        </p:spPr>
        <p:txBody>
          <a:bodyPr wrap="square" lIns="0" tIns="0" rIns="0" bIns="0" rtlCol="0"/>
          <a:lstStyle/>
          <a:p>
            <a:endParaRPr/>
          </a:p>
        </p:txBody>
      </p:sp>
      <p:sp>
        <p:nvSpPr>
          <p:cNvPr id="3" name="Rectangle 2">
            <a:extLst>
              <a:ext uri="{FF2B5EF4-FFF2-40B4-BE49-F238E27FC236}">
                <a16:creationId xmlns:a16="http://schemas.microsoft.com/office/drawing/2014/main" id="{38A3A9F7-04B5-466E-6258-2DD07C98B213}"/>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905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7181501C-28B6-1512-3C8C-58C83661410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D8A4485-B899-C5B4-753C-EFC8835FC7E3}"/>
              </a:ext>
            </a:extLst>
          </p:cNvPr>
          <p:cNvSpPr/>
          <p:nvPr/>
        </p:nvSpPr>
        <p:spPr>
          <a:xfrm>
            <a:off x="282102" y="1643976"/>
            <a:ext cx="4542824" cy="4980559"/>
          </a:xfrm>
          <a:prstGeom prst="rect">
            <a:avLst/>
          </a:prstGeom>
          <a:blipFill>
            <a:blip r:embed="rId2" cstate="print"/>
            <a:stretch>
              <a:fillRect/>
            </a:stretch>
          </a:blipFill>
        </p:spPr>
        <p:txBody>
          <a:bodyPr wrap="square" lIns="0" tIns="0" rIns="0" bIns="0" rtlCol="0"/>
          <a:lstStyle/>
          <a:p>
            <a:endParaRPr/>
          </a:p>
        </p:txBody>
      </p:sp>
      <p:sp>
        <p:nvSpPr>
          <p:cNvPr id="3" name="object 3">
            <a:extLst>
              <a:ext uri="{FF2B5EF4-FFF2-40B4-BE49-F238E27FC236}">
                <a16:creationId xmlns:a16="http://schemas.microsoft.com/office/drawing/2014/main" id="{2CCF49D9-9A0D-B78A-9C8E-F73BD6E8BA56}"/>
              </a:ext>
            </a:extLst>
          </p:cNvPr>
          <p:cNvSpPr txBox="1"/>
          <p:nvPr/>
        </p:nvSpPr>
        <p:spPr>
          <a:xfrm>
            <a:off x="5185454" y="1522303"/>
            <a:ext cx="6457950" cy="4734629"/>
          </a:xfrm>
          <a:prstGeom prst="rect">
            <a:avLst/>
          </a:prstGeom>
        </p:spPr>
        <p:txBody>
          <a:bodyPr vert="horz" wrap="square" lIns="0" tIns="12700" rIns="0" bIns="0" rtlCol="0">
            <a:spAutoFit/>
          </a:bodyPr>
          <a:lstStyle/>
          <a:p>
            <a:pPr marL="12065" marR="156845">
              <a:lnSpc>
                <a:spcPct val="100000"/>
              </a:lnSpc>
              <a:spcBef>
                <a:spcPts val="100"/>
              </a:spcBef>
              <a:tabLst>
                <a:tab pos="379095" algn="l"/>
                <a:tab pos="379730" algn="l"/>
              </a:tabLst>
            </a:pPr>
            <a:endParaRPr lang="en-US" b="1" spc="-5" dirty="0">
              <a:latin typeface="Arial"/>
              <a:cs typeface="Arial"/>
            </a:endParaRPr>
          </a:p>
          <a:p>
            <a:pPr marL="379095" marR="156845" indent="-367030">
              <a:lnSpc>
                <a:spcPct val="100000"/>
              </a:lnSpc>
              <a:spcBef>
                <a:spcPts val="100"/>
              </a:spcBef>
              <a:buChar char="●"/>
              <a:tabLst>
                <a:tab pos="379095" algn="l"/>
                <a:tab pos="379730" algn="l"/>
              </a:tabLst>
            </a:pPr>
            <a:r>
              <a:rPr b="1" spc="-5" dirty="0">
                <a:latin typeface="Arial"/>
                <a:cs typeface="Arial"/>
              </a:rPr>
              <a:t>The State of California has legislated </a:t>
            </a:r>
            <a:r>
              <a:rPr b="1" dirty="0">
                <a:latin typeface="Arial"/>
                <a:cs typeface="Arial"/>
              </a:rPr>
              <a:t>that </a:t>
            </a:r>
            <a:r>
              <a:rPr b="1" spc="-5" dirty="0">
                <a:latin typeface="Arial"/>
                <a:cs typeface="Arial"/>
              </a:rPr>
              <a:t>all new garage  door openers purchased, and installed, must be equipped with  backup</a:t>
            </a:r>
            <a:r>
              <a:rPr b="1" spc="-10" dirty="0">
                <a:latin typeface="Arial"/>
                <a:cs typeface="Arial"/>
              </a:rPr>
              <a:t> </a:t>
            </a:r>
            <a:r>
              <a:rPr b="1" spc="-5" dirty="0">
                <a:latin typeface="Arial"/>
                <a:cs typeface="Arial"/>
              </a:rPr>
              <a:t>batteries.</a:t>
            </a:r>
            <a:r>
              <a:rPr lang="en-US" b="1" spc="-5" dirty="0">
                <a:latin typeface="Arial"/>
                <a:cs typeface="Arial"/>
              </a:rPr>
              <a:t>  Mainly because some garage doors are very heavy, and you may not be able to lift the door without power.</a:t>
            </a:r>
            <a:endParaRPr b="1" dirty="0">
              <a:latin typeface="Arial"/>
              <a:cs typeface="Arial"/>
            </a:endParaRPr>
          </a:p>
          <a:p>
            <a:pPr>
              <a:lnSpc>
                <a:spcPct val="100000"/>
              </a:lnSpc>
              <a:spcBef>
                <a:spcPts val="30"/>
              </a:spcBef>
              <a:buFont typeface="Arial"/>
              <a:buChar char="●"/>
            </a:pPr>
            <a:endParaRPr b="1" dirty="0">
              <a:latin typeface="Arial"/>
              <a:cs typeface="Arial"/>
            </a:endParaRPr>
          </a:p>
          <a:p>
            <a:pPr marL="379095" marR="5080" indent="-367030">
              <a:lnSpc>
                <a:spcPct val="100000"/>
              </a:lnSpc>
              <a:buChar char="●"/>
              <a:tabLst>
                <a:tab pos="379095" algn="l"/>
                <a:tab pos="379730" algn="l"/>
              </a:tabLst>
            </a:pPr>
            <a:r>
              <a:rPr b="1" spc="-5" dirty="0">
                <a:latin typeface="Arial"/>
                <a:cs typeface="Arial"/>
              </a:rPr>
              <a:t>Electrical utilities have made it </a:t>
            </a:r>
            <a:r>
              <a:rPr b="1" dirty="0">
                <a:latin typeface="Arial"/>
                <a:cs typeface="Arial"/>
              </a:rPr>
              <a:t>a </a:t>
            </a:r>
            <a:r>
              <a:rPr b="1" spc="-5" dirty="0">
                <a:latin typeface="Arial"/>
                <a:cs typeface="Arial"/>
              </a:rPr>
              <a:t>protocol </a:t>
            </a:r>
            <a:r>
              <a:rPr b="1" dirty="0">
                <a:latin typeface="Arial"/>
                <a:cs typeface="Arial"/>
              </a:rPr>
              <a:t>to </a:t>
            </a:r>
            <a:r>
              <a:rPr b="1" spc="-5" dirty="0">
                <a:latin typeface="Arial"/>
                <a:cs typeface="Arial"/>
              </a:rPr>
              <a:t>shut off </a:t>
            </a:r>
            <a:r>
              <a:rPr b="1" dirty="0">
                <a:latin typeface="Arial"/>
                <a:cs typeface="Arial"/>
              </a:rPr>
              <a:t>the </a:t>
            </a:r>
            <a:r>
              <a:rPr b="1" spc="-5" dirty="0">
                <a:latin typeface="Arial"/>
                <a:cs typeface="Arial"/>
              </a:rPr>
              <a:t>power in wildfire prone areas whenever</a:t>
            </a:r>
            <a:r>
              <a:rPr b="1" spc="-85" dirty="0">
                <a:latin typeface="Arial"/>
                <a:cs typeface="Arial"/>
              </a:rPr>
              <a:t> </a:t>
            </a:r>
            <a:r>
              <a:rPr b="1" dirty="0">
                <a:latin typeface="Arial"/>
                <a:cs typeface="Arial"/>
              </a:rPr>
              <a:t>the </a:t>
            </a:r>
            <a:r>
              <a:rPr b="1" spc="-5" dirty="0">
                <a:latin typeface="Arial"/>
                <a:cs typeface="Arial"/>
              </a:rPr>
              <a:t>weather conditions indicate wildfire</a:t>
            </a:r>
            <a:r>
              <a:rPr b="1" spc="-10" dirty="0">
                <a:latin typeface="Arial"/>
                <a:cs typeface="Arial"/>
              </a:rPr>
              <a:t> </a:t>
            </a:r>
            <a:r>
              <a:rPr b="1" spc="-20" dirty="0">
                <a:latin typeface="Arial"/>
                <a:cs typeface="Arial"/>
              </a:rPr>
              <a:t>danger.</a:t>
            </a:r>
            <a:endParaRPr b="1" dirty="0">
              <a:latin typeface="Arial"/>
              <a:cs typeface="Arial"/>
            </a:endParaRPr>
          </a:p>
          <a:p>
            <a:pPr>
              <a:lnSpc>
                <a:spcPct val="100000"/>
              </a:lnSpc>
              <a:spcBef>
                <a:spcPts val="35"/>
              </a:spcBef>
              <a:buFont typeface="Arial"/>
              <a:buChar char="●"/>
            </a:pPr>
            <a:endParaRPr b="1" dirty="0">
              <a:latin typeface="Arial"/>
              <a:cs typeface="Arial"/>
            </a:endParaRPr>
          </a:p>
          <a:p>
            <a:pPr marL="379095" marR="55244" indent="-367030">
              <a:lnSpc>
                <a:spcPct val="100000"/>
              </a:lnSpc>
              <a:buChar char="●"/>
              <a:tabLst>
                <a:tab pos="379095" algn="l"/>
                <a:tab pos="379730" algn="l"/>
              </a:tabLst>
            </a:pPr>
            <a:r>
              <a:rPr lang="en-US" b="1" spc="-5" dirty="0">
                <a:latin typeface="Arial"/>
                <a:cs typeface="Arial"/>
              </a:rPr>
              <a:t>In a Battery Back-up opener, when you hear a beeping sound, it is time to replace the </a:t>
            </a:r>
            <a:r>
              <a:rPr b="1" spc="-5" dirty="0">
                <a:latin typeface="Arial"/>
                <a:cs typeface="Arial"/>
              </a:rPr>
              <a:t>B</a:t>
            </a:r>
            <a:r>
              <a:rPr lang="en-US" b="1" spc="-5" dirty="0">
                <a:latin typeface="Arial"/>
                <a:cs typeface="Arial"/>
              </a:rPr>
              <a:t>attery. They can be found at </a:t>
            </a:r>
            <a:r>
              <a:rPr b="1" spc="-5" dirty="0">
                <a:latin typeface="Arial"/>
                <a:cs typeface="Arial"/>
              </a:rPr>
              <a:t>Lowes</a:t>
            </a:r>
            <a:r>
              <a:rPr lang="en-US" b="1" spc="-5" dirty="0">
                <a:latin typeface="Arial"/>
                <a:cs typeface="Arial"/>
              </a:rPr>
              <a:t>, </a:t>
            </a:r>
            <a:r>
              <a:rPr b="1" spc="-5" dirty="0">
                <a:latin typeface="Arial"/>
                <a:cs typeface="Arial"/>
              </a:rPr>
              <a:t>Home</a:t>
            </a:r>
            <a:r>
              <a:rPr b="1" spc="-85" dirty="0">
                <a:latin typeface="Arial"/>
                <a:cs typeface="Arial"/>
              </a:rPr>
              <a:t> </a:t>
            </a:r>
            <a:r>
              <a:rPr b="1" spc="-5" dirty="0">
                <a:latin typeface="Arial"/>
                <a:cs typeface="Arial"/>
              </a:rPr>
              <a:t>Depot or you can order</a:t>
            </a:r>
            <a:r>
              <a:rPr b="1" spc="-20" dirty="0">
                <a:latin typeface="Arial"/>
                <a:cs typeface="Arial"/>
              </a:rPr>
              <a:t> </a:t>
            </a:r>
            <a:r>
              <a:rPr b="1" spc="-5" dirty="0">
                <a:latin typeface="Arial"/>
                <a:cs typeface="Arial"/>
              </a:rPr>
              <a:t>online.</a:t>
            </a:r>
            <a:endParaRPr lang="en-US" b="1" spc="-5" dirty="0">
              <a:latin typeface="Arial"/>
              <a:cs typeface="Arial"/>
            </a:endParaRPr>
          </a:p>
          <a:p>
            <a:pPr marL="379095" marR="55244" indent="-367030">
              <a:lnSpc>
                <a:spcPct val="100000"/>
              </a:lnSpc>
              <a:buChar char="●"/>
              <a:tabLst>
                <a:tab pos="379095" algn="l"/>
                <a:tab pos="379730" algn="l"/>
              </a:tabLst>
            </a:pPr>
            <a:endParaRPr lang="en-US" b="1" spc="-5" dirty="0">
              <a:latin typeface="Arial"/>
              <a:cs typeface="Arial"/>
            </a:endParaRPr>
          </a:p>
          <a:p>
            <a:pPr marL="379095" marR="55244" indent="-367030">
              <a:lnSpc>
                <a:spcPct val="100000"/>
              </a:lnSpc>
              <a:buChar char="●"/>
              <a:tabLst>
                <a:tab pos="379095" algn="l"/>
                <a:tab pos="379730" algn="l"/>
              </a:tabLst>
            </a:pPr>
            <a:r>
              <a:rPr lang="en-US" b="1" spc="-5" dirty="0">
                <a:latin typeface="Arial"/>
                <a:cs typeface="Arial"/>
              </a:rPr>
              <a:t>If your existing opener does not have a battery back-up, back-up devices can be purchased online.</a:t>
            </a:r>
            <a:endParaRPr b="1" dirty="0">
              <a:latin typeface="Arial"/>
              <a:cs typeface="Arial"/>
            </a:endParaRPr>
          </a:p>
        </p:txBody>
      </p:sp>
      <p:sp>
        <p:nvSpPr>
          <p:cNvPr id="4" name="TextBox 3">
            <a:extLst>
              <a:ext uri="{FF2B5EF4-FFF2-40B4-BE49-F238E27FC236}">
                <a16:creationId xmlns:a16="http://schemas.microsoft.com/office/drawing/2014/main" id="{E6E5385B-7032-D056-ECC4-BC8EC1E5EFB5}"/>
              </a:ext>
            </a:extLst>
          </p:cNvPr>
          <p:cNvSpPr txBox="1"/>
          <p:nvPr/>
        </p:nvSpPr>
        <p:spPr>
          <a:xfrm>
            <a:off x="5127087" y="1060638"/>
            <a:ext cx="6883330" cy="461665"/>
          </a:xfrm>
          <a:prstGeom prst="rect">
            <a:avLst/>
          </a:prstGeom>
          <a:noFill/>
        </p:spPr>
        <p:txBody>
          <a:bodyPr wrap="square" rtlCol="0">
            <a:spAutoFit/>
          </a:bodyPr>
          <a:lstStyle/>
          <a:p>
            <a:pPr algn="ctr"/>
            <a:r>
              <a:rPr lang="en-US" sz="2400" b="1" i="1" u="sng" dirty="0">
                <a:latin typeface="Arial" panose="020B0604020202020204" pitchFamily="34" charset="0"/>
                <a:cs typeface="Arial" panose="020B0604020202020204" pitchFamily="34" charset="0"/>
              </a:rPr>
              <a:t>Don’t get stuck in your garage!</a:t>
            </a:r>
          </a:p>
        </p:txBody>
      </p:sp>
      <p:sp>
        <p:nvSpPr>
          <p:cNvPr id="5" name="object 3">
            <a:extLst>
              <a:ext uri="{FF2B5EF4-FFF2-40B4-BE49-F238E27FC236}">
                <a16:creationId xmlns:a16="http://schemas.microsoft.com/office/drawing/2014/main" id="{50299159-649A-4C28-1DA2-A8094117651D}"/>
              </a:ext>
            </a:extLst>
          </p:cNvPr>
          <p:cNvSpPr txBox="1">
            <a:spLocks/>
          </p:cNvSpPr>
          <p:nvPr/>
        </p:nvSpPr>
        <p:spPr>
          <a:xfrm>
            <a:off x="200025" y="266986"/>
            <a:ext cx="11791950" cy="113364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endParaRPr lang="en-US" sz="2800" b="1" i="1" spc="-5" dirty="0">
              <a:latin typeface="Arial" panose="020B0604020202020204" pitchFamily="34" charset="0"/>
              <a:cs typeface="Arial" panose="020B0604020202020204" pitchFamily="34" charset="0"/>
            </a:endParaRPr>
          </a:p>
          <a:p>
            <a:pPr marL="12700">
              <a:lnSpc>
                <a:spcPct val="100000"/>
              </a:lnSpc>
              <a:spcBef>
                <a:spcPts val="100"/>
              </a:spcBef>
            </a:pPr>
            <a:endParaRPr lang="en-US" spc="-5" dirty="0"/>
          </a:p>
        </p:txBody>
      </p:sp>
      <p:sp>
        <p:nvSpPr>
          <p:cNvPr id="6" name="TextBox 5">
            <a:extLst>
              <a:ext uri="{FF2B5EF4-FFF2-40B4-BE49-F238E27FC236}">
                <a16:creationId xmlns:a16="http://schemas.microsoft.com/office/drawing/2014/main" id="{AB5E4B44-E803-C457-F8D7-51743097E5E1}"/>
              </a:ext>
            </a:extLst>
          </p:cNvPr>
          <p:cNvSpPr txBox="1"/>
          <p:nvPr/>
        </p:nvSpPr>
        <p:spPr>
          <a:xfrm>
            <a:off x="188068" y="327951"/>
            <a:ext cx="11782425" cy="523220"/>
          </a:xfrm>
          <a:prstGeom prst="rect">
            <a:avLst/>
          </a:prstGeom>
          <a:noFill/>
        </p:spPr>
        <p:txBody>
          <a:bodyPr wrap="square" rtlCol="0">
            <a:spAutoFit/>
          </a:bodyPr>
          <a:lstStyle/>
          <a:p>
            <a:pPr algn="ctr"/>
            <a:r>
              <a:rPr lang="en-US" sz="2800" b="1" i="1" u="sng" dirty="0">
                <a:solidFill>
                  <a:srgbClr val="0070C0"/>
                </a:solidFill>
                <a:latin typeface="Arial" panose="020B0604020202020204" pitchFamily="34" charset="0"/>
                <a:cs typeface="Arial" panose="020B0604020202020204" pitchFamily="34" charset="0"/>
              </a:rPr>
              <a:t>Emergency  Preparedness Supplies To Have On Hand</a:t>
            </a:r>
          </a:p>
        </p:txBody>
      </p:sp>
      <p:sp>
        <p:nvSpPr>
          <p:cNvPr id="7" name="Rectangle 6">
            <a:extLst>
              <a:ext uri="{FF2B5EF4-FFF2-40B4-BE49-F238E27FC236}">
                <a16:creationId xmlns:a16="http://schemas.microsoft.com/office/drawing/2014/main" id="{742FDE99-CA87-B23B-CDBD-E91E4240CDAD}"/>
              </a:ext>
            </a:extLst>
          </p:cNvPr>
          <p:cNvSpPr/>
          <p:nvPr/>
        </p:nvSpPr>
        <p:spPr>
          <a:xfrm>
            <a:off x="194553" y="233465"/>
            <a:ext cx="11809379" cy="645916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118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2396</TotalTime>
  <Words>3153</Words>
  <Application>Microsoft Office PowerPoint</Application>
  <PresentationFormat>Widescreen</PresentationFormat>
  <Paragraphs>268</Paragraphs>
  <Slides>34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Russell Khouri</dc:creator>
  <cp:lastModifiedBy>Russell Khouri</cp:lastModifiedBy>
  <cp:revision>45</cp:revision>
  <cp:lastPrinted>2025-01-25T19:00:52Z</cp:lastPrinted>
  <dcterms:created xsi:type="dcterms:W3CDTF">2025-01-12T15:33:03Z</dcterms:created>
  <dcterms:modified xsi:type="dcterms:W3CDTF">2025-03-25T23:56:01Z</dcterms:modified>
</cp:coreProperties>
</file>